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396" r:id="rId4"/>
    <p:sldId id="393" r:id="rId5"/>
    <p:sldId id="388" r:id="rId6"/>
    <p:sldId id="379" r:id="rId7"/>
    <p:sldId id="384" r:id="rId8"/>
    <p:sldId id="382" r:id="rId9"/>
    <p:sldId id="383" r:id="rId10"/>
    <p:sldId id="385" r:id="rId11"/>
    <p:sldId id="386" r:id="rId12"/>
    <p:sldId id="387" r:id="rId13"/>
    <p:sldId id="389" r:id="rId14"/>
    <p:sldId id="395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1210BB-2889-48D7-B6CF-4C0FEA2D4AF6}" v="49" dt="2023-06-25T20:30:25.4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310CA-BEB3-42DC-9F48-E58D50CAC2F7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FD74D-0145-4B5B-8837-11B85B739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950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F2DAD9-A41D-38A3-1631-52B64C006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21AD74-ECCB-0752-80DB-A8528743B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AD28B1-C2EC-ECF0-5ED9-F482A24E8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CF6395-6372-BAC9-EC95-29F2AD7AD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D656A6-54D3-2BC8-E88E-DB7004636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356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CFEA6-5568-974E-44DB-CC3714745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DF7494F-FEBD-F540-C93B-E49954770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B171B6-9AA4-9A38-1607-2042EF934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4909FB-C74A-0C9E-AF5A-50A210A0B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14F5A6-27F3-332F-E176-1AC9D6A1C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1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FD21547-B609-F4F9-74C3-28242A9377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58D4B3C-4123-4F42-BE9F-D1490751B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541EB2-FBB7-C23C-80DE-F8345E04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77963B-2505-CD9F-DAB8-6C652D63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847D6B-77BD-ABA6-EF43-E5E64A38C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6212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fik 19" descr="Ein Bild, das Logo enthält.&#10;&#10;Automatisch generierte Beschreibung">
            <a:extLst>
              <a:ext uri="{FF2B5EF4-FFF2-40B4-BE49-F238E27FC236}">
                <a16:creationId xmlns:a16="http://schemas.microsoft.com/office/drawing/2014/main" id="{EEAF38C4-8457-5CD5-DF04-27351926AD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85832" y="210771"/>
            <a:ext cx="3798386" cy="210539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326FFC4-AF45-055D-54A3-46977C0C7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de-DE" dirty="0"/>
              <a:t>Mastertitelformat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02E8B23-629B-56C3-EE61-000EDF0C5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76850"/>
            <a:ext cx="9144000" cy="158094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051C47-35CD-421A-62E2-8D870CB07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17C364-A8B5-94A5-F8A1-104D71273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FEF3146-0FC5-5680-6AF4-46F9670C77BD}"/>
              </a:ext>
            </a:extLst>
          </p:cNvPr>
          <p:cNvGrpSpPr/>
          <p:nvPr userDrawn="1"/>
        </p:nvGrpSpPr>
        <p:grpSpPr>
          <a:xfrm flipV="1">
            <a:off x="887206" y="3509963"/>
            <a:ext cx="10515600" cy="45719"/>
            <a:chOff x="832063" y="1754810"/>
            <a:chExt cx="9250885" cy="0"/>
          </a:xfrm>
        </p:grpSpPr>
        <p:cxnSp>
          <p:nvCxnSpPr>
            <p:cNvPr id="16" name="Gerade Verbindung 15">
              <a:extLst>
                <a:ext uri="{FF2B5EF4-FFF2-40B4-BE49-F238E27FC236}">
                  <a16:creationId xmlns:a16="http://schemas.microsoft.com/office/drawing/2014/main" id="{AC33D1CE-9EE0-541D-E4FB-4AFAF4A96098}"/>
                </a:ext>
              </a:extLst>
            </p:cNvPr>
            <p:cNvCxnSpPr/>
            <p:nvPr userDrawn="1"/>
          </p:nvCxnSpPr>
          <p:spPr>
            <a:xfrm flipV="1">
              <a:off x="832063" y="1754810"/>
              <a:ext cx="2020728" cy="0"/>
            </a:xfrm>
            <a:prstGeom prst="line">
              <a:avLst/>
            </a:prstGeom>
            <a:ln w="76200">
              <a:solidFill>
                <a:srgbClr val="F3C2B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>
              <a:extLst>
                <a:ext uri="{FF2B5EF4-FFF2-40B4-BE49-F238E27FC236}">
                  <a16:creationId xmlns:a16="http://schemas.microsoft.com/office/drawing/2014/main" id="{A91590F1-7E40-48F0-CDA3-E5328FA4DE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83374" y="1754810"/>
              <a:ext cx="6699574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10017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E3F3F2-BAA4-4C84-4BC9-4B3EAA59F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FA015A-ABF8-1632-3EBE-09DF204EF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4303"/>
            <a:ext cx="10515600" cy="423265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861958-ADA4-A038-B802-4DD19833A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E338A8-71BF-BBDD-E6A0-67FCAAEA4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2E177B2-6FE3-780E-CDFB-BB4712BB8996}"/>
              </a:ext>
            </a:extLst>
          </p:cNvPr>
          <p:cNvGrpSpPr/>
          <p:nvPr userDrawn="1"/>
        </p:nvGrpSpPr>
        <p:grpSpPr>
          <a:xfrm flipV="1">
            <a:off x="832063" y="1723813"/>
            <a:ext cx="10515600" cy="45719"/>
            <a:chOff x="832063" y="1754810"/>
            <a:chExt cx="9250885" cy="0"/>
          </a:xfrm>
        </p:grpSpPr>
        <p:cxnSp>
          <p:nvCxnSpPr>
            <p:cNvPr id="7" name="Gerade Verbindung 6">
              <a:extLst>
                <a:ext uri="{FF2B5EF4-FFF2-40B4-BE49-F238E27FC236}">
                  <a16:creationId xmlns:a16="http://schemas.microsoft.com/office/drawing/2014/main" id="{C4ED05AD-7919-8CEF-4DA3-3722B5254CC8}"/>
                </a:ext>
              </a:extLst>
            </p:cNvPr>
            <p:cNvCxnSpPr/>
            <p:nvPr userDrawn="1"/>
          </p:nvCxnSpPr>
          <p:spPr>
            <a:xfrm flipV="1">
              <a:off x="832063" y="1754810"/>
              <a:ext cx="2020728" cy="0"/>
            </a:xfrm>
            <a:prstGeom prst="line">
              <a:avLst/>
            </a:prstGeom>
            <a:ln w="76200">
              <a:solidFill>
                <a:srgbClr val="F3C2B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 Verbindung 7">
              <a:extLst>
                <a:ext uri="{FF2B5EF4-FFF2-40B4-BE49-F238E27FC236}">
                  <a16:creationId xmlns:a16="http://schemas.microsoft.com/office/drawing/2014/main" id="{3467AD4F-C436-255D-666E-1EFF14ECFD3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83374" y="1754810"/>
              <a:ext cx="6699574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Grafik 10" descr="Ein Bild, das Logo enthält.&#10;&#10;Automatisch generierte Beschreibung">
            <a:extLst>
              <a:ext uri="{FF2B5EF4-FFF2-40B4-BE49-F238E27FC236}">
                <a16:creationId xmlns:a16="http://schemas.microsoft.com/office/drawing/2014/main" id="{35076167-D8E7-9DEE-4D33-07C7584EF6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8666" y="349195"/>
            <a:ext cx="2344495" cy="129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301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1D3556-BCC6-47E9-D154-71BF26298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016851-F237-FA89-3B01-8D0E3C799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78D765-37EF-D7C7-9B2C-9847949B7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498D57-D444-79FF-B0E7-F0DEC4A9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1B930D9B-4C00-E881-1E68-D63D90ABA6E3}"/>
              </a:ext>
            </a:extLst>
          </p:cNvPr>
          <p:cNvGrpSpPr/>
          <p:nvPr userDrawn="1"/>
        </p:nvGrpSpPr>
        <p:grpSpPr>
          <a:xfrm flipV="1">
            <a:off x="844550" y="4532254"/>
            <a:ext cx="10515600" cy="45719"/>
            <a:chOff x="832063" y="1754810"/>
            <a:chExt cx="9250885" cy="0"/>
          </a:xfrm>
        </p:grpSpPr>
        <p:cxnSp>
          <p:nvCxnSpPr>
            <p:cNvPr id="8" name="Gerade Verbindung 7">
              <a:extLst>
                <a:ext uri="{FF2B5EF4-FFF2-40B4-BE49-F238E27FC236}">
                  <a16:creationId xmlns:a16="http://schemas.microsoft.com/office/drawing/2014/main" id="{E43E6B31-F089-F798-CA23-EC62617EC9F0}"/>
                </a:ext>
              </a:extLst>
            </p:cNvPr>
            <p:cNvCxnSpPr/>
            <p:nvPr userDrawn="1"/>
          </p:nvCxnSpPr>
          <p:spPr>
            <a:xfrm flipV="1">
              <a:off x="832063" y="1754810"/>
              <a:ext cx="2020728" cy="0"/>
            </a:xfrm>
            <a:prstGeom prst="line">
              <a:avLst/>
            </a:prstGeom>
            <a:ln w="76200">
              <a:solidFill>
                <a:srgbClr val="F3C2B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>
              <a:extLst>
                <a:ext uri="{FF2B5EF4-FFF2-40B4-BE49-F238E27FC236}">
                  <a16:creationId xmlns:a16="http://schemas.microsoft.com/office/drawing/2014/main" id="{55074F50-CE65-0C69-A659-B27B5CD30EB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83374" y="1754810"/>
              <a:ext cx="6699574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Grafik 10" descr="Ein Bild, das Logo enthält.&#10;&#10;Automatisch generierte Beschreibung">
            <a:extLst>
              <a:ext uri="{FF2B5EF4-FFF2-40B4-BE49-F238E27FC236}">
                <a16:creationId xmlns:a16="http://schemas.microsoft.com/office/drawing/2014/main" id="{8AD93B05-231C-5380-D05E-7D07174DC0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85832" y="210771"/>
            <a:ext cx="3798386" cy="210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866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9E83D9-2C31-6C70-759E-622EB8488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FF12C9-AEA5-ADF0-82E4-993E54D8CC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4469"/>
            <a:ext cx="5181600" cy="427249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15689B-1255-75AC-4322-50949F754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04469"/>
            <a:ext cx="5181600" cy="42724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BD28F3-4676-9DC2-CD0C-FBE14658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146E05-F045-45CA-F947-DD19B97EA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3BDCD348-4AF7-6B39-0543-DDAB9FDCF25E}"/>
              </a:ext>
            </a:extLst>
          </p:cNvPr>
          <p:cNvGrpSpPr/>
          <p:nvPr userDrawn="1"/>
        </p:nvGrpSpPr>
        <p:grpSpPr>
          <a:xfrm flipV="1">
            <a:off x="832063" y="1723813"/>
            <a:ext cx="10515600" cy="45719"/>
            <a:chOff x="832063" y="1754810"/>
            <a:chExt cx="9250885" cy="0"/>
          </a:xfrm>
        </p:grpSpPr>
        <p:cxnSp>
          <p:nvCxnSpPr>
            <p:cNvPr id="11" name="Gerade Verbindung 10">
              <a:extLst>
                <a:ext uri="{FF2B5EF4-FFF2-40B4-BE49-F238E27FC236}">
                  <a16:creationId xmlns:a16="http://schemas.microsoft.com/office/drawing/2014/main" id="{D006D1A4-FA81-49C8-9C3B-836698F8060F}"/>
                </a:ext>
              </a:extLst>
            </p:cNvPr>
            <p:cNvCxnSpPr/>
            <p:nvPr userDrawn="1"/>
          </p:nvCxnSpPr>
          <p:spPr>
            <a:xfrm flipV="1">
              <a:off x="832063" y="1754810"/>
              <a:ext cx="2020728" cy="0"/>
            </a:xfrm>
            <a:prstGeom prst="line">
              <a:avLst/>
            </a:prstGeom>
            <a:ln w="76200">
              <a:solidFill>
                <a:srgbClr val="F3C2B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>
              <a:extLst>
                <a:ext uri="{FF2B5EF4-FFF2-40B4-BE49-F238E27FC236}">
                  <a16:creationId xmlns:a16="http://schemas.microsoft.com/office/drawing/2014/main" id="{B64CED07-A7B9-97C0-1DC4-99CD688B5B9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83374" y="1754810"/>
              <a:ext cx="6699574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Grafik 13" descr="Ein Bild, das Logo enthält.&#10;&#10;Automatisch generierte Beschreibung">
            <a:extLst>
              <a:ext uri="{FF2B5EF4-FFF2-40B4-BE49-F238E27FC236}">
                <a16:creationId xmlns:a16="http://schemas.microsoft.com/office/drawing/2014/main" id="{E25E1AA4-19B0-008B-4D5F-CB41FBD950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8666" y="349195"/>
            <a:ext cx="2344495" cy="129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433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499D1-22A1-B701-FA54-08776EE4D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51C526-7974-F754-FF47-2C437A645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198D3CB-AD72-6F4B-2241-7DA5CF69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69DC3A7-7AC9-269C-0E68-6F20F0A948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EF61E36-5284-C020-BD8E-FB53660CC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A0B9C52-EA74-F7EA-DB5E-6B8ABD0E1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AFF2FE8-9513-B276-C2CC-16A15195F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2C9601F9-7BA0-CD28-6BAF-0296CE117F25}"/>
              </a:ext>
            </a:extLst>
          </p:cNvPr>
          <p:cNvGrpSpPr/>
          <p:nvPr userDrawn="1"/>
        </p:nvGrpSpPr>
        <p:grpSpPr>
          <a:xfrm flipV="1">
            <a:off x="832063" y="1646323"/>
            <a:ext cx="10515600" cy="45719"/>
            <a:chOff x="832063" y="1754810"/>
            <a:chExt cx="9250885" cy="0"/>
          </a:xfrm>
        </p:grpSpPr>
        <p:cxnSp>
          <p:nvCxnSpPr>
            <p:cNvPr id="14" name="Gerade Verbindung 13">
              <a:extLst>
                <a:ext uri="{FF2B5EF4-FFF2-40B4-BE49-F238E27FC236}">
                  <a16:creationId xmlns:a16="http://schemas.microsoft.com/office/drawing/2014/main" id="{E90E810E-9B41-3A5D-0161-15D410366B59}"/>
                </a:ext>
              </a:extLst>
            </p:cNvPr>
            <p:cNvCxnSpPr/>
            <p:nvPr userDrawn="1"/>
          </p:nvCxnSpPr>
          <p:spPr>
            <a:xfrm flipV="1">
              <a:off x="832063" y="1754810"/>
              <a:ext cx="2020728" cy="0"/>
            </a:xfrm>
            <a:prstGeom prst="line">
              <a:avLst/>
            </a:prstGeom>
            <a:ln w="76200">
              <a:solidFill>
                <a:srgbClr val="F3C2B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>
              <a:extLst>
                <a:ext uri="{FF2B5EF4-FFF2-40B4-BE49-F238E27FC236}">
                  <a16:creationId xmlns:a16="http://schemas.microsoft.com/office/drawing/2014/main" id="{35938603-4ED0-3ED9-443E-8D2C635DD2B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83374" y="1754810"/>
              <a:ext cx="6699574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Grafik 16" descr="Ein Bild, das Logo enthält.&#10;&#10;Automatisch generierte Beschreibung">
            <a:extLst>
              <a:ext uri="{FF2B5EF4-FFF2-40B4-BE49-F238E27FC236}">
                <a16:creationId xmlns:a16="http://schemas.microsoft.com/office/drawing/2014/main" id="{460BEE7A-FC73-14D2-D818-050D074847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8666" y="349195"/>
            <a:ext cx="2344495" cy="129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626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3D5286-B4CA-0F1D-18E2-2CE7435B7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6A74CC-9C36-341E-CB07-1C23A0FCD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181F64-7600-F402-B6A5-BD2F6BEBA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28DEEAB5-2D74-59ED-76E5-1B04E4CA5DFB}"/>
              </a:ext>
            </a:extLst>
          </p:cNvPr>
          <p:cNvGrpSpPr/>
          <p:nvPr userDrawn="1"/>
        </p:nvGrpSpPr>
        <p:grpSpPr>
          <a:xfrm flipV="1">
            <a:off x="832063" y="1723813"/>
            <a:ext cx="10515600" cy="45719"/>
            <a:chOff x="832063" y="1754810"/>
            <a:chExt cx="9250885" cy="0"/>
          </a:xfrm>
        </p:grpSpPr>
        <p:cxnSp>
          <p:nvCxnSpPr>
            <p:cNvPr id="9" name="Gerade Verbindung 8">
              <a:extLst>
                <a:ext uri="{FF2B5EF4-FFF2-40B4-BE49-F238E27FC236}">
                  <a16:creationId xmlns:a16="http://schemas.microsoft.com/office/drawing/2014/main" id="{5E651F3D-00CB-7EDE-08BD-F842AE830547}"/>
                </a:ext>
              </a:extLst>
            </p:cNvPr>
            <p:cNvCxnSpPr/>
            <p:nvPr userDrawn="1"/>
          </p:nvCxnSpPr>
          <p:spPr>
            <a:xfrm flipV="1">
              <a:off x="832063" y="1754810"/>
              <a:ext cx="2020728" cy="0"/>
            </a:xfrm>
            <a:prstGeom prst="line">
              <a:avLst/>
            </a:prstGeom>
            <a:ln w="76200">
              <a:solidFill>
                <a:srgbClr val="F3C2B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>
              <a:extLst>
                <a:ext uri="{FF2B5EF4-FFF2-40B4-BE49-F238E27FC236}">
                  <a16:creationId xmlns:a16="http://schemas.microsoft.com/office/drawing/2014/main" id="{8EA7C4FF-8803-D1E0-204C-BF21427EF8D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83374" y="1754810"/>
              <a:ext cx="6699574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Grafik 11" descr="Ein Bild, das Logo enthält.&#10;&#10;Automatisch generierte Beschreibung">
            <a:extLst>
              <a:ext uri="{FF2B5EF4-FFF2-40B4-BE49-F238E27FC236}">
                <a16:creationId xmlns:a16="http://schemas.microsoft.com/office/drawing/2014/main" id="{6DA9C260-2ECF-18DA-6785-BC9917DDCA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8666" y="349195"/>
            <a:ext cx="2344495" cy="129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336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4DAD053-5308-5EB4-0F8E-8E95769DA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3FC22F-9817-FB5E-ED6B-336407BC2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 descr="Ein Bild, das Logo enthält.&#10;&#10;Automatisch generierte Beschreibung">
            <a:extLst>
              <a:ext uri="{FF2B5EF4-FFF2-40B4-BE49-F238E27FC236}">
                <a16:creationId xmlns:a16="http://schemas.microsoft.com/office/drawing/2014/main" id="{3BB0A1BF-F7CD-1E43-7870-BDD2ED85AE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8666" y="349195"/>
            <a:ext cx="2344495" cy="129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265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4DAD053-5308-5EB4-0F8E-8E95769DA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3FC22F-9817-FB5E-ED6B-336407BC2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/>
          </a:p>
        </p:txBody>
      </p:sp>
      <p:pic>
        <p:nvPicPr>
          <p:cNvPr id="2" name="Grafik 1" descr="Ein Bild, das Logo enthält.&#10;&#10;Automatisch generierte Beschreibung">
            <a:extLst>
              <a:ext uri="{FF2B5EF4-FFF2-40B4-BE49-F238E27FC236}">
                <a16:creationId xmlns:a16="http://schemas.microsoft.com/office/drawing/2014/main" id="{8A1F5ED5-0226-A24F-8B83-DD105B4F0F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83999" y="758770"/>
            <a:ext cx="6069801" cy="336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9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9085E-0C22-4A48-0577-CD98A6E4B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F4C70C-2C25-5BD9-9E41-320B7B9A4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6E2994-75A5-90FC-A5D4-95DFBFE89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A2E30F-12A7-EAB6-A3B2-EAEB93A87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FFBE8D-B31F-6522-6A03-4718D1C40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804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71730A-20E2-2BC4-A966-0F7D46EF6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CBF1BE-8494-D37D-F31C-54E4EED6A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736726"/>
            <a:ext cx="6172200" cy="41243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DF442E-35D7-3FC7-5451-AD92E1BF7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106F340-0675-7FB6-8B78-5371616F81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FDFFC2-265E-9C46-A5F6-6797C13703D0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86D02C-744C-FB35-CD77-4C279D32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90BF12-AABE-CE00-7B1E-3AA51EAE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3F31CA0D-C52A-D74D-0AB3-0894C3F7872F}"/>
              </a:ext>
            </a:extLst>
          </p:cNvPr>
          <p:cNvCxnSpPr>
            <a:cxnSpLocks/>
          </p:cNvCxnSpPr>
          <p:nvPr userDrawn="1"/>
        </p:nvCxnSpPr>
        <p:spPr>
          <a:xfrm rot="5400000" flipV="1">
            <a:off x="4349014" y="976215"/>
            <a:ext cx="1284173" cy="0"/>
          </a:xfrm>
          <a:prstGeom prst="line">
            <a:avLst/>
          </a:prstGeom>
          <a:ln w="76200">
            <a:solidFill>
              <a:srgbClr val="F3C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9082DF2B-991C-6448-F4FF-DBD6488FD50C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2862310" y="4079601"/>
            <a:ext cx="425758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 descr="Ein Bild, das Logo enthält.&#10;&#10;Automatisch generierte Beschreibung">
            <a:extLst>
              <a:ext uri="{FF2B5EF4-FFF2-40B4-BE49-F238E27FC236}">
                <a16:creationId xmlns:a16="http://schemas.microsoft.com/office/drawing/2014/main" id="{0461B9DA-AC60-0A27-481F-42AC14B200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8666" y="349195"/>
            <a:ext cx="2344495" cy="129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999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36D8EA-A222-77D5-AEDB-4D5F3464F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3DDB01D-DCEB-456B-35F9-823F2BA81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D885F5-D83D-54B4-F14A-1ED55C2E4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729285-68D2-87FA-A45B-F1F4629DC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91B2CDB-8E88-7608-DCB5-FA6C2708E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623E7797-C0B5-9AAD-18C0-26A3180F3162}"/>
              </a:ext>
            </a:extLst>
          </p:cNvPr>
          <p:cNvCxnSpPr>
            <a:cxnSpLocks/>
          </p:cNvCxnSpPr>
          <p:nvPr userDrawn="1"/>
        </p:nvCxnSpPr>
        <p:spPr>
          <a:xfrm rot="5400000" flipV="1">
            <a:off x="4333516" y="821232"/>
            <a:ext cx="1284173" cy="0"/>
          </a:xfrm>
          <a:prstGeom prst="line">
            <a:avLst/>
          </a:prstGeom>
          <a:ln w="76200">
            <a:solidFill>
              <a:srgbClr val="F3C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D9FEBD7D-078F-B8EC-7E37-DD4091061670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2846812" y="3924618"/>
            <a:ext cx="425758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 descr="Ein Bild, das Logo enthält.&#10;&#10;Automatisch generierte Beschreibung">
            <a:extLst>
              <a:ext uri="{FF2B5EF4-FFF2-40B4-BE49-F238E27FC236}">
                <a16:creationId xmlns:a16="http://schemas.microsoft.com/office/drawing/2014/main" id="{85BD903A-B87D-FFFE-5273-EF9714AA55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8666" y="349195"/>
            <a:ext cx="2344495" cy="129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697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E21E77-EEBF-DB05-CB4B-B2CC15C74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C72B8B6-9958-017F-BD3D-0938E3BC6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25053"/>
            <a:ext cx="10515600" cy="425190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83E648-1372-CC1C-7042-305E56CA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3A06C2-0872-5B47-ABBC-06043F9A7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33AD317-3321-F6F1-9016-E86C12079A6A}"/>
              </a:ext>
            </a:extLst>
          </p:cNvPr>
          <p:cNvGrpSpPr/>
          <p:nvPr userDrawn="1"/>
        </p:nvGrpSpPr>
        <p:grpSpPr>
          <a:xfrm flipV="1">
            <a:off x="832063" y="1723813"/>
            <a:ext cx="10515600" cy="45719"/>
            <a:chOff x="832063" y="1754810"/>
            <a:chExt cx="9250885" cy="0"/>
          </a:xfrm>
        </p:grpSpPr>
        <p:cxnSp>
          <p:nvCxnSpPr>
            <p:cNvPr id="10" name="Gerade Verbindung 9">
              <a:extLst>
                <a:ext uri="{FF2B5EF4-FFF2-40B4-BE49-F238E27FC236}">
                  <a16:creationId xmlns:a16="http://schemas.microsoft.com/office/drawing/2014/main" id="{57B15ED6-4D71-36A2-02D5-4D461294FC63}"/>
                </a:ext>
              </a:extLst>
            </p:cNvPr>
            <p:cNvCxnSpPr/>
            <p:nvPr userDrawn="1"/>
          </p:nvCxnSpPr>
          <p:spPr>
            <a:xfrm flipV="1">
              <a:off x="832063" y="1754810"/>
              <a:ext cx="2020728" cy="0"/>
            </a:xfrm>
            <a:prstGeom prst="line">
              <a:avLst/>
            </a:prstGeom>
            <a:ln w="76200">
              <a:solidFill>
                <a:srgbClr val="F3C2B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>
              <a:extLst>
                <a:ext uri="{FF2B5EF4-FFF2-40B4-BE49-F238E27FC236}">
                  <a16:creationId xmlns:a16="http://schemas.microsoft.com/office/drawing/2014/main" id="{B183FC2A-B733-EBCB-84F4-10E102F4E2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83374" y="1754810"/>
              <a:ext cx="6699574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Grafik 12" descr="Ein Bild, das Logo enthält.&#10;&#10;Automatisch generierte Beschreibung">
            <a:extLst>
              <a:ext uri="{FF2B5EF4-FFF2-40B4-BE49-F238E27FC236}">
                <a16:creationId xmlns:a16="http://schemas.microsoft.com/office/drawing/2014/main" id="{52A9E1FF-1546-69F5-0582-9CF7C22650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8666" y="349195"/>
            <a:ext cx="2344495" cy="129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385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25D0013-3FF9-4E43-B67B-411CD61E32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CA941D-4096-24E0-3E11-5F1B4EA07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67052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93BD14-E7AF-CBDE-F01F-809C77D6B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8400" y="6304684"/>
            <a:ext cx="6210299" cy="4095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A48F83-B509-9F57-35A1-A02CB906F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EFA7-C2A6-4948-BECB-B343F2DB8DA2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A52E97E2-D91A-1FB9-486E-E0D6B68A9DDF}"/>
              </a:ext>
            </a:extLst>
          </p:cNvPr>
          <p:cNvCxnSpPr>
            <a:cxnSpLocks/>
          </p:cNvCxnSpPr>
          <p:nvPr userDrawn="1"/>
        </p:nvCxnSpPr>
        <p:spPr>
          <a:xfrm rot="5400000" flipV="1">
            <a:off x="8006614" y="976215"/>
            <a:ext cx="1284173" cy="0"/>
          </a:xfrm>
          <a:prstGeom prst="line">
            <a:avLst/>
          </a:prstGeom>
          <a:ln w="76200">
            <a:solidFill>
              <a:srgbClr val="F3C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55C93250-3399-C8E3-E4CD-DE2E32270B85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519910" y="4079601"/>
            <a:ext cx="425758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 descr="Ein Bild, das Logo enthält.&#10;&#10;Automatisch generierte Beschreibung">
            <a:extLst>
              <a:ext uri="{FF2B5EF4-FFF2-40B4-BE49-F238E27FC236}">
                <a16:creationId xmlns:a16="http://schemas.microsoft.com/office/drawing/2014/main" id="{23A0E20F-147F-5DC6-E67E-0C6255068A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09305" y="5414739"/>
            <a:ext cx="2344495" cy="129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2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08D7A-3222-C596-87B7-05C038625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88FDF05-40EA-F9A3-1513-01007D124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32E6A9-3EE7-B73C-7BEB-D21E4A510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7F06C3-271A-A540-773C-A0DB3125D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F0F29B-B8D3-DE74-B549-1609FB9EF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23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B506EA-6DB5-5977-1C8D-A54B5AE85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F33CED-B151-A041-5132-B0DFD2F5B5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FB45404-446B-DD6A-73D5-6303D75E9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BD7084-4BD3-A60B-E769-C992EB0DB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A80AA8-483D-5410-AC6A-B68E174AA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E32AED-E0C3-42D7-D81B-602A9199D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24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8F48C7-9ABE-7E73-327C-DEEF4AF8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7588F7-D249-E647-FE62-69A2ADAA2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BC0A97-3CEF-30F0-8FA2-99D43F405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8CD156E-421C-B60B-F2F4-D755E82F2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F236893-23F6-E05B-0DD1-0A51C02843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E0A0AEB-0E96-C3AF-8AF0-020DA916C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DB2C76D-CA03-605A-2E7D-9887E22F0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3CD95EA-C4EC-76F1-3020-8AF6C2EE0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57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62C9F-849E-AE9D-DBB6-0714C043A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D872C89-9D86-A824-958D-905216A73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50E277-0ADB-344B-A8D1-12E42C5C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13530EC-E15C-61AF-6B67-9C0A719E5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79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B4DF062-37B7-80D1-7A58-882B1123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22B72BB-0210-DD14-B03C-7FD86598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2D6ECE-0E74-6AB9-BD50-0BB85A03D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33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55D2A-D69F-616B-3B8E-D67860B56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F09B4B-4AD2-CC38-81B5-402587195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C9EC46-C312-052B-7FA5-4D7EFA5D8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445305-C6DC-62B8-3CB2-82F322924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163D31-D609-8F91-88E5-898D94DF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CCFCA7-5431-5727-68FD-ED46AE66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985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A18E14-C850-FF6E-E2F9-724FCB4AB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2635F9D-BE23-9DE2-F304-5A62E873D7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8BDD686-AEC7-9CDB-C6B2-0C34FCC1F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8E7FEE-D7E1-F866-2240-6B1ED3277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5F0601C-57D8-5F17-77F8-C98915DAB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39C8D2-109C-4E79-0C94-AEC9D60A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18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80C49E4-7B32-6B5B-0E22-69B7E4DA4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6DB30D-A48D-F5CF-20BB-302E0B486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EE21BE-FE98-6047-CAAE-9A7F4CCAC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544D5-708A-47BE-A4D0-AC06213A449E}" type="datetimeFigureOut">
              <a:rPr lang="de-DE" smtClean="0"/>
              <a:t>29.11.2023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467992-4809-BD03-7013-D44F5949B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F356F-A6EE-D452-7F41-01E8F1174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99E10-DBF3-4EB5-B0AD-BB3FCA5F7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83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rafik 29">
            <a:extLst>
              <a:ext uri="{FF2B5EF4-FFF2-40B4-BE49-F238E27FC236}">
                <a16:creationId xmlns:a16="http://schemas.microsoft.com/office/drawing/2014/main" id="{5D89F6AE-2F01-9B11-8C0A-BDCA7FC5CDD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" y="4721107"/>
            <a:ext cx="2442633" cy="2136893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D46D791-E645-45D7-C0BF-032850A4A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082899-74FD-E452-7B39-7523F78DF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352364-A658-50A0-7FFE-5B1C892C14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11900"/>
            <a:ext cx="7315200" cy="409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61684B-A1E6-8BC5-CDD9-686B3B995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3992" y="6221905"/>
            <a:ext cx="688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6D07EFA7-C2A6-4948-BECB-B343F2DB8D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775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Franklin Gothic Medium" panose="020B06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utzkonzepte.at/e-learning-kinderschutzkonzepte/" TargetMode="External"/><Relationship Id="rId2" Type="http://schemas.openxmlformats.org/officeDocument/2006/relationships/hyperlink" Target="https://safesport.at/academy/e-learning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oefol.at/wp-content/uploads/2022/05/Schutzkonzept_PSG.pdf" TargetMode="External"/><Relationship Id="rId5" Type="http://schemas.openxmlformats.org/officeDocument/2006/relationships/hyperlink" Target="https://www.uniklinik-ulm.de/fileadmin/default/Kliniken/Kinder-Jugendpsychiatrie/Dokumente/Safe_Sport_Abschlussbericht.pdf" TargetMode="External"/><Relationship Id="rId4" Type="http://schemas.openxmlformats.org/officeDocument/2006/relationships/hyperlink" Target="https://cases.univie.ac.at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waltinfo.at/" TargetMode="External"/><Relationship Id="rId2" Type="http://schemas.openxmlformats.org/officeDocument/2006/relationships/hyperlink" Target="mailto:gudrun.englmaier@oefol.at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vera-vertrauensstelle.at/kontakt-sport/" TargetMode="External"/><Relationship Id="rId4" Type="http://schemas.openxmlformats.org/officeDocument/2006/relationships/hyperlink" Target="https://safesport.a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bin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DA6C6BD-E517-DCBC-1869-CA6E70834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8592" y="0"/>
            <a:ext cx="4145639" cy="201185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36517DD-0DCF-B400-9A69-ED731DB02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5059" y="2094613"/>
            <a:ext cx="9144000" cy="241312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de-DE" sz="4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Maßnahmen zur Prävention von sexualisierter Gewalt im Sport </a:t>
            </a:r>
            <a:br>
              <a:rPr lang="de-DE" sz="4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br>
              <a:rPr lang="de-DE" sz="48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de-DE" sz="18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Gudrun Englmaier </a:t>
            </a:r>
            <a:endParaRPr lang="de-DE" sz="48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B7F92C9-22AD-4618-AFF5-3A05D96B5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800" y="146316"/>
            <a:ext cx="1548518" cy="85961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D79B43C-EAE7-A524-6696-BBDCCC1B9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1738" y="5037535"/>
            <a:ext cx="2387723" cy="76838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37AC3E12-BF23-DA0C-9ECD-112F90A400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9013" y="4869249"/>
            <a:ext cx="1873346" cy="1104957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C9C2E120-AC5B-5720-4C62-BB863D49B4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81911" y="4957570"/>
            <a:ext cx="2997354" cy="67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473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41F40-BA25-A669-D6A0-8ED856871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/>
              <a:t>Betroffene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63CA70-C480-65D4-F08D-8478480C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4303"/>
            <a:ext cx="10916798" cy="4232659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de-DE" b="1" dirty="0">
                <a:solidFill>
                  <a:srgbClr val="FF0000"/>
                </a:solidFill>
              </a:rPr>
              <a:t>Jede*r kann betroffen sein, es gibt jedoch Tendenzen: </a:t>
            </a:r>
          </a:p>
          <a:p>
            <a:r>
              <a:rPr lang="de-DE" dirty="0"/>
              <a:t>Annahme: fast ausschließlich Mädchen und junge Frauen seien betroffen</a:t>
            </a:r>
          </a:p>
          <a:p>
            <a:r>
              <a:rPr lang="de-DE" dirty="0"/>
              <a:t>Hinweise auf männliche Opfer sowie auf Personen mit Beeinträchtigungen häufen sich mit dem Grad der Aufdeckung</a:t>
            </a:r>
          </a:p>
          <a:p>
            <a:r>
              <a:rPr lang="de-DE" dirty="0"/>
              <a:t>Potentiell hoher Leistungsstatus mit Aussicht auf gute Karriere</a:t>
            </a:r>
          </a:p>
          <a:p>
            <a:r>
              <a:rPr lang="de-DE" dirty="0"/>
              <a:t>Hohe Abhängigkeit von Trainer*in (emotional und leistungsbezogen)</a:t>
            </a:r>
          </a:p>
          <a:p>
            <a:r>
              <a:rPr lang="de-DE" dirty="0"/>
              <a:t>Selbstbewusstsein sowie Bewusstsein bzgl. sex. Gewalt wenig ausgeprägt (oft problematische Beziehung zu Eltern)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7990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6D6597-B2B3-D330-102A-DB819162A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108"/>
            <a:ext cx="10515600" cy="1325563"/>
          </a:xfrm>
        </p:spPr>
        <p:txBody>
          <a:bodyPr>
            <a:normAutofit/>
          </a:bodyPr>
          <a:lstStyle/>
          <a:p>
            <a:r>
              <a:rPr lang="de-AT" sz="4000" dirty="0"/>
              <a:t>Prävention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F41EE0-90AB-7CD0-10C0-A6CC28E2D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 dirty="0">
                <a:solidFill>
                  <a:srgbClr val="FF0000"/>
                </a:solidFill>
              </a:rPr>
              <a:t>Prävention</a:t>
            </a:r>
            <a:r>
              <a:rPr lang="de-AT" dirty="0"/>
              <a:t> von sexualisierter Gewalt ist </a:t>
            </a:r>
            <a:r>
              <a:rPr lang="de-AT" b="1" dirty="0">
                <a:solidFill>
                  <a:srgbClr val="FF0000"/>
                </a:solidFill>
              </a:rPr>
              <a:t>notwendig</a:t>
            </a:r>
            <a:r>
              <a:rPr lang="de-AT" dirty="0"/>
              <a:t>, um</a:t>
            </a:r>
          </a:p>
          <a:p>
            <a:r>
              <a:rPr lang="de-AT" dirty="0"/>
              <a:t>den Schutz aller Beteiligten vor Übergriffen und falschen Anschuldigungen sicherzustellen und</a:t>
            </a:r>
          </a:p>
          <a:p>
            <a:r>
              <a:rPr lang="de-AT" dirty="0"/>
              <a:t>es Täter*innen zu erschweren, im Sport unbemerkt übergriffig zu agieren</a:t>
            </a:r>
          </a:p>
          <a:p>
            <a:r>
              <a:rPr lang="de-AT" dirty="0"/>
              <a:t>das Melden von Vorfällen zu erleichtern</a:t>
            </a:r>
          </a:p>
          <a:p>
            <a:pPr marL="0" indent="0">
              <a:buNone/>
            </a:pPr>
            <a:endParaRPr lang="de-AT" dirty="0"/>
          </a:p>
          <a:p>
            <a:endParaRPr lang="de-AT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69EB236-FC0D-B9E9-BAC3-737E892BAFCD}"/>
              </a:ext>
            </a:extLst>
          </p:cNvPr>
          <p:cNvSpPr txBox="1"/>
          <p:nvPr/>
        </p:nvSpPr>
        <p:spPr>
          <a:xfrm>
            <a:off x="3404212" y="5222855"/>
            <a:ext cx="5960126" cy="9541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800" b="1" dirty="0"/>
              <a:t>Es gibt nicht </a:t>
            </a:r>
            <a:r>
              <a:rPr lang="de-AT" sz="2800" b="1" i="1" dirty="0"/>
              <a:t>die </a:t>
            </a:r>
            <a:r>
              <a:rPr lang="de-AT" sz="2800" b="1" dirty="0"/>
              <a:t>eine</a:t>
            </a:r>
            <a:r>
              <a:rPr lang="de-AT" sz="2800" b="1" i="1" dirty="0"/>
              <a:t> </a:t>
            </a:r>
            <a:r>
              <a:rPr lang="de-AT" sz="2800" b="1" dirty="0"/>
              <a:t>Maßnahme und jede*r kann einen Beitrag leisten</a:t>
            </a:r>
          </a:p>
        </p:txBody>
      </p:sp>
    </p:spTree>
    <p:extLst>
      <p:ext uri="{BB962C8B-B14F-4D97-AF65-F5344CB8AC3E}">
        <p14:creationId xmlns:p14="http://schemas.microsoft.com/office/powerpoint/2010/main" val="394850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61F5B4-3263-85B6-7C95-78C451E7F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/>
              <a:t>Prävention - Unterlagen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38D986-EDCC-7052-66CF-BA8D82ECE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6660" y="1871331"/>
            <a:ext cx="9897140" cy="4459868"/>
          </a:xfrm>
        </p:spPr>
        <p:txBody>
          <a:bodyPr>
            <a:normAutofit/>
          </a:bodyPr>
          <a:lstStyle/>
          <a:p>
            <a:r>
              <a:rPr lang="de-AT" sz="1800" b="1" dirty="0"/>
              <a:t>Handreichung</a:t>
            </a:r>
            <a:r>
              <a:rPr lang="de-AT" sz="1800" dirty="0"/>
              <a:t>: 100 % SPORT (Hrsg.). (2023). </a:t>
            </a:r>
            <a:r>
              <a:rPr lang="de-AT" sz="1800" i="1" dirty="0"/>
              <a:t>Für Respekt und Sicherheit – Gegen sexualisierte Übergriffe im Sport. </a:t>
            </a:r>
            <a:r>
              <a:rPr lang="de-AT" sz="1800" dirty="0"/>
              <a:t>Wien. (Letzte Seiten: Checklisten, Handlungsleitfäden, Verhaltenscodex)</a:t>
            </a:r>
          </a:p>
          <a:p>
            <a:r>
              <a:rPr lang="de-AT" sz="1800" b="1" dirty="0"/>
              <a:t>Online Kurs Safe Sport</a:t>
            </a:r>
            <a:r>
              <a:rPr lang="de-AT" sz="1800" dirty="0"/>
              <a:t>: </a:t>
            </a:r>
            <a:r>
              <a:rPr lang="de-AT" sz="1800" dirty="0">
                <a:hlinkClick r:id="rId2"/>
              </a:rPr>
              <a:t>https://safesport.at/academy/e-learning/</a:t>
            </a:r>
            <a:endParaRPr lang="de-AT" sz="1800" dirty="0"/>
          </a:p>
          <a:p>
            <a:r>
              <a:rPr lang="de-AT" sz="1800" b="1" dirty="0"/>
              <a:t>Online Kurs Kinderschutzkonzepte</a:t>
            </a:r>
            <a:r>
              <a:rPr lang="de-AT" sz="1800" dirty="0"/>
              <a:t>: </a:t>
            </a:r>
            <a:r>
              <a:rPr lang="de-AT" sz="1800" dirty="0">
                <a:hlinkClick r:id="rId3"/>
              </a:rPr>
              <a:t>https://www.schutzkonzepte.at/e-learning-kinderschutzkonzepte/</a:t>
            </a:r>
            <a:endParaRPr lang="de-AT" sz="1800" dirty="0"/>
          </a:p>
          <a:p>
            <a:r>
              <a:rPr lang="de-AT" sz="1800" b="1" dirty="0"/>
              <a:t>CASES STUDIE</a:t>
            </a:r>
            <a:r>
              <a:rPr lang="de-AT" sz="1800" dirty="0"/>
              <a:t>: Hartill, M., Rulofs, B., Lang, M., Vertommen, T., Allroggen, M., Cirera, E., Diketmueller, R., Kampen, J., Kohl, A., Martin, M., Nanu, I., Neeten, M., Sage, D., Stativa, E. (2021). CASES: Child abuse in sport: European Statistics – Project Report. Ormskirk, UK: Edge Hill University. </a:t>
            </a:r>
            <a:r>
              <a:rPr lang="en-US" sz="1800" dirty="0">
                <a:hlinkClick r:id="rId4"/>
              </a:rPr>
              <a:t>CASES - Child Abuse in European Sports (univie.ac.at)</a:t>
            </a:r>
            <a:endParaRPr lang="en-US" sz="1800" dirty="0"/>
          </a:p>
          <a:p>
            <a:r>
              <a:rPr lang="en-US" sz="1800" b="1" dirty="0"/>
              <a:t>Safe Sport Studie</a:t>
            </a:r>
            <a:r>
              <a:rPr lang="en-US" sz="1800" dirty="0"/>
              <a:t>: Rulofs, B. (Hrsg). (2016): </a:t>
            </a:r>
            <a:r>
              <a:rPr lang="de-DE" sz="1800" dirty="0"/>
              <a:t>»Safe Sport« Schutz von Kindern und Jugendlichen im organsierten Sport in Deutschland: Erste Ergebnisse des Forschungsprojektes zur Analyse von Häufigkeiten, Formen, Präventions- und Interventionsmaßnahmen bei sexualisierter Gewalt. Köln. </a:t>
            </a:r>
            <a:r>
              <a:rPr lang="de-AT" sz="1800" dirty="0">
                <a:hlinkClick r:id="rId5"/>
              </a:rPr>
              <a:t>SafeSport-Broschuere-DINA4-RZ-NEU-23112016.indd (uniklinik-ulm.de)</a:t>
            </a:r>
            <a:endParaRPr lang="de-AT" sz="1800" dirty="0"/>
          </a:p>
          <a:p>
            <a:r>
              <a:rPr lang="de-AT" sz="1800" b="1" dirty="0"/>
              <a:t>ÖFOL Schutzkonzept: </a:t>
            </a:r>
            <a:r>
              <a:rPr lang="de-AT" sz="1800" dirty="0"/>
              <a:t>Webseite (Werte-Ethik): </a:t>
            </a:r>
            <a:r>
              <a:rPr lang="de-AT" sz="1800" dirty="0">
                <a:hlinkClick r:id="rId6"/>
              </a:rPr>
              <a:t>https://www.oefol.at/wp-content/uploads/2022/05/Schutzkonzept_PSG.pdf</a:t>
            </a:r>
            <a:endParaRPr lang="de-AT" sz="1800" dirty="0"/>
          </a:p>
          <a:p>
            <a:endParaRPr lang="de-AT" sz="2400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0517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6D6597-B2B3-D330-102A-DB819162A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108"/>
            <a:ext cx="10515600" cy="1325563"/>
          </a:xfrm>
        </p:spPr>
        <p:txBody>
          <a:bodyPr>
            <a:normAutofit/>
          </a:bodyPr>
          <a:lstStyle/>
          <a:p>
            <a:r>
              <a:rPr lang="de-AT" sz="4000" dirty="0"/>
              <a:t>Kontakt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F41EE0-90AB-7CD0-10C0-A6CC28E2D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9671"/>
            <a:ext cx="10515600" cy="3934321"/>
          </a:xfrm>
        </p:spPr>
        <p:txBody>
          <a:bodyPr/>
          <a:lstStyle/>
          <a:p>
            <a:pPr marL="0" indent="0">
              <a:buNone/>
            </a:pPr>
            <a:endParaRPr lang="de-AT" sz="2400" b="1" dirty="0"/>
          </a:p>
          <a:p>
            <a:pPr marL="0" indent="0">
              <a:buNone/>
            </a:pPr>
            <a:r>
              <a:rPr lang="de-AT" sz="2400" b="1" dirty="0"/>
              <a:t>Präventions- und Schutzbeauftragte</a:t>
            </a:r>
            <a:r>
              <a:rPr lang="de-AT" sz="2400" dirty="0"/>
              <a:t>: </a:t>
            </a:r>
          </a:p>
          <a:p>
            <a:pPr marL="0" indent="0">
              <a:buNone/>
            </a:pPr>
            <a:r>
              <a:rPr lang="de-AT" sz="2400" dirty="0"/>
              <a:t>Gudrun Englmaier (</a:t>
            </a:r>
            <a:r>
              <a:rPr lang="de-AT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gudrun.englmaier@oefol.at</a:t>
            </a:r>
            <a:r>
              <a:rPr lang="de-AT" sz="2400" dirty="0"/>
              <a:t>)</a:t>
            </a:r>
          </a:p>
          <a:p>
            <a:pPr marL="0" indent="0">
              <a:buNone/>
            </a:pPr>
            <a:endParaRPr lang="de-AT" sz="2400" b="1" dirty="0"/>
          </a:p>
          <a:p>
            <a:pPr marL="0" indent="0">
              <a:buNone/>
            </a:pPr>
            <a:r>
              <a:rPr lang="de-AT" sz="2400" b="1" dirty="0"/>
              <a:t>Weitere Kontakte/Links: </a:t>
            </a:r>
          </a:p>
          <a:p>
            <a:r>
              <a:rPr lang="de-AT" sz="2000" dirty="0">
                <a:hlinkClick r:id="rId3"/>
              </a:rPr>
              <a:t>https://www.gewaltinfo.at/</a:t>
            </a:r>
            <a:endParaRPr lang="de-AT" sz="2000" dirty="0"/>
          </a:p>
          <a:p>
            <a:r>
              <a:rPr lang="de-AT" sz="2000" dirty="0">
                <a:hlinkClick r:id="rId4"/>
              </a:rPr>
              <a:t>https://safesport.at/</a:t>
            </a:r>
            <a:endParaRPr lang="de-AT" sz="2000" dirty="0"/>
          </a:p>
          <a:p>
            <a:r>
              <a:rPr lang="de-AT" sz="2000" dirty="0">
                <a:hlinkClick r:id="rId5"/>
              </a:rPr>
              <a:t>https://vera-vertrauensstelle.at/kontakt-sport/</a:t>
            </a:r>
            <a:endParaRPr lang="de-AT" sz="2000" dirty="0"/>
          </a:p>
          <a:p>
            <a:endParaRPr lang="de-AT" sz="2400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6307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ECDC94-F096-8305-91AD-E475AA0F1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0" dirty="0"/>
              <a:t>Inhalt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7B143B-316C-5FAF-2507-ADCFDFB41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721" y="2390871"/>
            <a:ext cx="7036981" cy="2861614"/>
          </a:xfrm>
        </p:spPr>
        <p:txBody>
          <a:bodyPr/>
          <a:lstStyle/>
          <a:p>
            <a:r>
              <a:rPr lang="de-AT" sz="2800" dirty="0"/>
              <a:t>Präventions- und Schutzbeauftragte: Hintergrund und Aufgaben </a:t>
            </a:r>
            <a:endParaRPr lang="de-AT" dirty="0"/>
          </a:p>
          <a:p>
            <a:r>
              <a:rPr lang="de-AT" dirty="0"/>
              <a:t>Sexualisierte Gewalt: Definitionen/Ausmaß/Rahmenbedingungen </a:t>
            </a:r>
          </a:p>
          <a:p>
            <a:r>
              <a:rPr lang="de-AT" dirty="0"/>
              <a:t>Prävention – Schutzkonzept </a:t>
            </a:r>
          </a:p>
          <a:p>
            <a:r>
              <a:rPr lang="de-AT" dirty="0"/>
              <a:t>Unterlagen und Kontakt </a:t>
            </a:r>
          </a:p>
          <a:p>
            <a:endParaRPr lang="de-AT" sz="2800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2534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F3FA2B-33F8-61B6-B11F-08AF4AE8F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/>
              <a:t>100 % SPORT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1B4692-0284-0B93-4AB4-525F1C93D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4321"/>
            <a:ext cx="10515600" cy="3904956"/>
          </a:xfrm>
        </p:spPr>
        <p:txBody>
          <a:bodyPr>
            <a:normAutofit/>
          </a:bodyPr>
          <a:lstStyle/>
          <a:p>
            <a:r>
              <a:rPr lang="de-DE" dirty="0"/>
              <a:t>autonomer Verein, vom Sportministerium eingerichtet</a:t>
            </a:r>
          </a:p>
          <a:p>
            <a:r>
              <a:rPr lang="de-DE" dirty="0"/>
              <a:t>2 Sparten: Genderkompetenz und </a:t>
            </a:r>
            <a:r>
              <a:rPr lang="de-DE" b="1" dirty="0">
                <a:solidFill>
                  <a:srgbClr val="FF0000"/>
                </a:solidFill>
              </a:rPr>
              <a:t>SAFE SPORT</a:t>
            </a:r>
          </a:p>
          <a:p>
            <a:r>
              <a:rPr lang="de-DE" u="sng" dirty="0"/>
              <a:t>Ziel der SAFE SPORT Services</a:t>
            </a:r>
            <a:r>
              <a:rPr lang="de-DE" dirty="0"/>
              <a:t>: ein sicheres und inklusives Sportumfeld zu schaffen</a:t>
            </a:r>
          </a:p>
          <a:p>
            <a:r>
              <a:rPr lang="de-DE" dirty="0"/>
              <a:t>Erweiterung im September 2022 um den </a:t>
            </a:r>
            <a:r>
              <a:rPr lang="de-DE" i="1" dirty="0"/>
              <a:t>Kompetenzbereich Sport </a:t>
            </a:r>
            <a:r>
              <a:rPr lang="de-DE" dirty="0"/>
              <a:t>der Vertrauensstelle </a:t>
            </a:r>
            <a:r>
              <a:rPr lang="de-DE" b="1" dirty="0"/>
              <a:t>vera*</a:t>
            </a:r>
            <a:endParaRPr lang="de-DE" dirty="0"/>
          </a:p>
          <a:p>
            <a:r>
              <a:rPr lang="de-DE" dirty="0"/>
              <a:t>100% SPORT Ausbildung “Präventions- und Schutzbeauftragte”</a:t>
            </a:r>
          </a:p>
        </p:txBody>
      </p:sp>
    </p:spTree>
    <p:extLst>
      <p:ext uri="{BB962C8B-B14F-4D97-AF65-F5344CB8AC3E}">
        <p14:creationId xmlns:p14="http://schemas.microsoft.com/office/powerpoint/2010/main" val="123532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F3FA2B-33F8-61B6-B11F-08AF4AE8F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/>
              <a:t>Präventions- und Schutzbeauftragte – Aufgaben 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1B4692-0284-0B93-4AB4-525F1C93D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940" y="1981991"/>
            <a:ext cx="10432972" cy="4422749"/>
          </a:xfrm>
        </p:spPr>
        <p:txBody>
          <a:bodyPr>
            <a:norm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Bewusstseinsbildung </a:t>
            </a:r>
            <a:r>
              <a:rPr lang="de-DE" sz="2400" dirty="0"/>
              <a:t>und </a:t>
            </a:r>
            <a:r>
              <a:rPr lang="de-DE" sz="2400" b="1" dirty="0">
                <a:solidFill>
                  <a:srgbClr val="FF0000"/>
                </a:solidFill>
              </a:rPr>
              <a:t>Sensibilisierung </a:t>
            </a:r>
            <a:r>
              <a:rPr lang="de-DE" sz="2400" dirty="0"/>
              <a:t>aller beteiligten Personen in einem Verband für einen respektvollen Umgang miteinander</a:t>
            </a:r>
          </a:p>
          <a:p>
            <a:r>
              <a:rPr lang="de-DE" sz="2400" b="1" dirty="0">
                <a:solidFill>
                  <a:srgbClr val="FF0000"/>
                </a:solidFill>
              </a:rPr>
              <a:t>Kontaktstelle </a:t>
            </a:r>
            <a:r>
              <a:rPr lang="de-DE" sz="2400" dirty="0"/>
              <a:t>für Vereinsfunktionär*innen, Trainer*innen, Erziehungsberechtigte, Sportler*innen und externe Stellen</a:t>
            </a:r>
          </a:p>
          <a:p>
            <a:r>
              <a:rPr lang="de-DE" sz="2400" dirty="0"/>
              <a:t>Multiplikator-Funktion (100 % Sport Netzwerk) </a:t>
            </a:r>
          </a:p>
          <a:p>
            <a:r>
              <a:rPr lang="de-DE" sz="2400" dirty="0"/>
              <a:t>Verankerung in den Strukturen des Verbands/der Vereine</a:t>
            </a:r>
          </a:p>
          <a:p>
            <a:r>
              <a:rPr lang="de-DE" sz="2400" dirty="0"/>
              <a:t>Unterstützung bei der Organisation von Schulungen, Vermittlung von Referent*innen </a:t>
            </a:r>
          </a:p>
          <a:p>
            <a:r>
              <a:rPr lang="de-DE" sz="2400" dirty="0"/>
              <a:t>Regelmäßige Weiterbildung von 100% SPORT </a:t>
            </a:r>
          </a:p>
          <a:p>
            <a:r>
              <a:rPr lang="de-DE" sz="2400" dirty="0"/>
              <a:t>Wirkungsbereich: INTERN, mit Verband abgestimmt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5635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1467D-609B-1F24-D02D-0DD52EBB8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Sexualisierte Gewalt - Definitionen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550F3F7-4F6F-F7E6-FBFB-79686D4902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sz="3100" b="1" dirty="0">
                <a:solidFill>
                  <a:srgbClr val="FF0000"/>
                </a:solidFill>
              </a:rPr>
              <a:t>Enge Definition: </a:t>
            </a:r>
          </a:p>
          <a:p>
            <a:pPr marL="0" indent="0">
              <a:buNone/>
            </a:pPr>
            <a:endParaRPr lang="de-DE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3100" dirty="0"/>
              <a:t>Darunter werden erzwungene sexuelle Handlungen verstanden wie Nötigung oder Vergewaltigung</a:t>
            </a:r>
          </a:p>
          <a:p>
            <a:pPr marL="0" indent="0">
              <a:buNone/>
            </a:pPr>
            <a:r>
              <a:rPr lang="de-DE" sz="3100" dirty="0">
                <a:sym typeface="Wingdings" panose="05000000000000000000" pitchFamily="2" charset="2"/>
              </a:rPr>
              <a:t> </a:t>
            </a:r>
            <a:r>
              <a:rPr lang="de-DE" sz="3100" dirty="0"/>
              <a:t>werden per </a:t>
            </a:r>
            <a:r>
              <a:rPr lang="de-DE" sz="3100" b="1" dirty="0"/>
              <a:t>Strafgesetzbuch</a:t>
            </a:r>
            <a:r>
              <a:rPr lang="de-DE" sz="3100" dirty="0"/>
              <a:t> geahndet </a:t>
            </a:r>
            <a:endParaRPr lang="de-AT" sz="3100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9C39992-2D57-0BA7-D796-F6CF5F8B3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04469"/>
            <a:ext cx="5181600" cy="4588406"/>
          </a:xfrm>
        </p:spPr>
        <p:txBody>
          <a:bodyPr>
            <a:normAutofit fontScale="77500" lnSpcReduction="20000"/>
          </a:bodyPr>
          <a:lstStyle/>
          <a:p>
            <a:r>
              <a:rPr lang="de-AT" sz="3100" b="1" dirty="0">
                <a:solidFill>
                  <a:srgbClr val="FF0000"/>
                </a:solidFill>
              </a:rPr>
              <a:t>Weite Definition: </a:t>
            </a:r>
          </a:p>
          <a:p>
            <a:pPr marL="0" indent="0">
              <a:buNone/>
            </a:pPr>
            <a:r>
              <a:rPr lang="de-AT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de-AT" sz="3100" b="1" dirty="0"/>
              <a:t>Grenzverletzungen und Übergriffe, die nicht alle strafrechtlich relevant sind: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3100" dirty="0"/>
              <a:t>Worte (z.B.: sexistische Witze, ungewollte Komplimente)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3100" dirty="0"/>
              <a:t>Bilder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3100" dirty="0"/>
              <a:t>Handlungen (mit und ohne direkten Körperkontakt)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3100" dirty="0"/>
              <a:t>Gesten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3100" dirty="0"/>
              <a:t>Exhibitionismus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3100" dirty="0"/>
              <a:t>Voyeurismus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3100" dirty="0"/>
              <a:t>Ungewollte Angebote</a:t>
            </a:r>
            <a:endParaRPr lang="de-AT" sz="3100" b="1" dirty="0"/>
          </a:p>
          <a:p>
            <a:pPr marL="0" indent="0">
              <a:buNone/>
            </a:pPr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235005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1467D-609B-1F24-D02D-0DD52EBB8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Sexualisierte Gewalt - Ausmaß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550F3F7-4F6F-F7E6-FBFB-79686D4902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Safe Sport Studie </a:t>
            </a:r>
            <a:r>
              <a:rPr lang="de-DE" sz="1800" dirty="0"/>
              <a:t>(Rulofs, 2016)</a:t>
            </a:r>
          </a:p>
          <a:p>
            <a:pPr marL="0" indent="0">
              <a:buNone/>
            </a:pPr>
            <a:r>
              <a:rPr lang="de-DE" sz="2000" dirty="0"/>
              <a:t>Prävalenz der Erfahrungen sexualisierter Gewalt unter 1799 Kaderathlet*innen (Alter 16+) im gemeinnützig organisierten Sport in Deutschland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9C39992-2D57-0BA7-D796-F6CF5F8B3F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AT" sz="2400" b="1" dirty="0">
                <a:solidFill>
                  <a:srgbClr val="FF0000"/>
                </a:solidFill>
              </a:rPr>
              <a:t>CASES Studie </a:t>
            </a:r>
            <a:r>
              <a:rPr lang="de-AT" sz="1800" dirty="0"/>
              <a:t>(Hartill et. al, 2021)</a:t>
            </a:r>
            <a:endParaRPr lang="de-AT" dirty="0"/>
          </a:p>
          <a:p>
            <a:r>
              <a:rPr lang="en-US" sz="2000" dirty="0"/>
              <a:t>"Child Abuse in Sport - European Statistics" (CASES), Erasmus+ Projekt </a:t>
            </a:r>
          </a:p>
          <a:p>
            <a:r>
              <a:rPr lang="de-DE" sz="2000" dirty="0"/>
              <a:t>Erhebungsphase 2020</a:t>
            </a:r>
            <a:endParaRPr lang="de-AT" sz="2000" dirty="0">
              <a:solidFill>
                <a:srgbClr val="FF0000"/>
              </a:solidFill>
            </a:endParaRPr>
          </a:p>
          <a:p>
            <a:r>
              <a:rPr lang="de-DE" sz="2000" dirty="0"/>
              <a:t>Untersuchung einer Stichprobe von 10302 Erwachsenen (im Alter von 18-30 Jahren) (Österreich, Belgien, Deutschland, Rumänien, Spanien und Großbritannien)</a:t>
            </a:r>
          </a:p>
          <a:p>
            <a:pPr marL="0" indent="0">
              <a:buNone/>
            </a:pPr>
            <a:endParaRPr lang="de-AT" b="1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9DC9456-D87B-B49C-A7E3-77B33B661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350" y="3742657"/>
            <a:ext cx="4845299" cy="264808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E779BD5-488D-33A9-D8B7-A17C90C5F3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0" y="2952750"/>
            <a:ext cx="952500" cy="9525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5A8747A-CB4F-8854-E0AE-0804277F3A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7950" y="4741788"/>
            <a:ext cx="5321573" cy="143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8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4D206BD-D1A2-E582-738B-3A5033FE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de-A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 pitchFamily="34" charset="0"/>
                <a:ea typeface="+mj-ea"/>
                <a:cs typeface="+mj-cs"/>
              </a:rPr>
              <a:t>Begünstigende Umstände im Sport </a:t>
            </a:r>
            <a:endParaRPr lang="de-AT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5658180-B985-5F66-54BA-58CD73FFA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Typische STRUKTUREN im Sport: </a:t>
            </a:r>
          </a:p>
          <a:p>
            <a:pPr marL="0" indent="0">
              <a:buNone/>
            </a:pPr>
            <a:endParaRPr lang="de-DE" b="1" dirty="0">
              <a:solidFill>
                <a:srgbClr val="FF0000"/>
              </a:solidFill>
            </a:endParaRPr>
          </a:p>
          <a:p>
            <a:r>
              <a:rPr lang="de-DE" dirty="0"/>
              <a:t>Kompetenz- und Altersgefälle mit ungünstigen Machtverhältnissen</a:t>
            </a:r>
          </a:p>
          <a:p>
            <a:r>
              <a:rPr lang="de-DE" dirty="0"/>
              <a:t>Vertrauensverhältnis und Leistungsorientierung</a:t>
            </a:r>
          </a:p>
          <a:p>
            <a:r>
              <a:rPr lang="de-DE" dirty="0"/>
              <a:t>Körperlichkeit und Emotionen</a:t>
            </a:r>
          </a:p>
          <a:p>
            <a:r>
              <a:rPr lang="de-DE" dirty="0"/>
              <a:t>Geschlechterhierarchien und Geschlechterverteilung</a:t>
            </a:r>
          </a:p>
          <a:p>
            <a:r>
              <a:rPr lang="de-DE" dirty="0"/>
              <a:t>Einplatzprinzip </a:t>
            </a:r>
          </a:p>
        </p:txBody>
      </p:sp>
    </p:spTree>
    <p:extLst>
      <p:ext uri="{BB962C8B-B14F-4D97-AF65-F5344CB8AC3E}">
        <p14:creationId xmlns:p14="http://schemas.microsoft.com/office/powerpoint/2010/main" val="164055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4D206BD-D1A2-E582-738B-3A5033FE8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de-A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 pitchFamily="34" charset="0"/>
                <a:ea typeface="+mj-ea"/>
                <a:cs typeface="+mj-cs"/>
              </a:rPr>
              <a:t>Begünstigende Umstände im Sport </a:t>
            </a:r>
            <a:endParaRPr lang="de-AT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5658180-B985-5F66-54BA-58CD73FFA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Typische SITUATIONEN im Sport: </a:t>
            </a:r>
          </a:p>
          <a:p>
            <a:pPr marL="0" indent="0">
              <a:buNone/>
            </a:pPr>
            <a:endParaRPr lang="de-DE" b="1" dirty="0">
              <a:solidFill>
                <a:srgbClr val="FF0000"/>
              </a:solidFill>
            </a:endParaRPr>
          </a:p>
          <a:p>
            <a:r>
              <a:rPr lang="de-DE" dirty="0"/>
              <a:t>Übernachtungssituationen in Gruppen</a:t>
            </a:r>
          </a:p>
          <a:p>
            <a:r>
              <a:rPr lang="de-DE" dirty="0"/>
              <a:t>Umkleide- und Duschsituationen</a:t>
            </a:r>
          </a:p>
          <a:p>
            <a:r>
              <a:rPr lang="de-DE" dirty="0"/>
              <a:t>Körperkontakt, z.B. Sicherungstechnik </a:t>
            </a:r>
          </a:p>
          <a:p>
            <a:r>
              <a:rPr lang="de-DE" dirty="0"/>
              <a:t>Autofahrten zu Wettkämpfen</a:t>
            </a:r>
          </a:p>
        </p:txBody>
      </p:sp>
    </p:spTree>
    <p:extLst>
      <p:ext uri="{BB962C8B-B14F-4D97-AF65-F5344CB8AC3E}">
        <p14:creationId xmlns:p14="http://schemas.microsoft.com/office/powerpoint/2010/main" val="242125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41F40-BA25-A669-D6A0-8ED856871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/>
              <a:t>Täter*innen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63CA70-C480-65D4-F08D-8478480C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Personen in Machtpositionen (Machtmissbrauch, Unterwerfung)</a:t>
            </a:r>
          </a:p>
          <a:p>
            <a:r>
              <a:rPr lang="de-DE" dirty="0"/>
              <a:t>Erwachsene, die ihre sexuelle Neigungen mit Kindern ausleben (Pädokriminelle)</a:t>
            </a:r>
          </a:p>
          <a:p>
            <a:r>
              <a:rPr lang="de-DE" dirty="0"/>
              <a:t>Peergewalt, sexuelle Übergriffe unter Gleichaltrigen (oft bagatellisiert)</a:t>
            </a:r>
          </a:p>
          <a:p>
            <a:r>
              <a:rPr lang="de-DE" dirty="0"/>
              <a:t>Sexualisierte Übergriffe zwischen Erwachsenen (oft in der Diskussion vernachlässigt) </a:t>
            </a:r>
          </a:p>
          <a:p>
            <a:pPr marL="0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AT" sz="2000" dirty="0"/>
              <a:t>(Strategien: Vertrauens- und Abhängigkeitsverhältnis, langjähriger Manipulationsprozess, oft sehr engagierte Personen)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76072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836</Words>
  <Application>Microsoft Office PowerPoint</Application>
  <PresentationFormat>Breitbild</PresentationFormat>
  <Paragraphs>93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Ebrima</vt:lpstr>
      <vt:lpstr>Franklin Gothic Book</vt:lpstr>
      <vt:lpstr>Franklin Gothic Medium</vt:lpstr>
      <vt:lpstr>Symbol</vt:lpstr>
      <vt:lpstr>Office</vt:lpstr>
      <vt:lpstr>1_Office</vt:lpstr>
      <vt:lpstr>Maßnahmen zur Prävention von sexualisierter Gewalt im Sport   Gudrun Englmaier </vt:lpstr>
      <vt:lpstr>Inhalt </vt:lpstr>
      <vt:lpstr>100 % SPORT </vt:lpstr>
      <vt:lpstr>Präventions- und Schutzbeauftragte – Aufgaben  </vt:lpstr>
      <vt:lpstr>Sexualisierte Gewalt - Definitionen </vt:lpstr>
      <vt:lpstr>Sexualisierte Gewalt - Ausmaß</vt:lpstr>
      <vt:lpstr>Begünstigende Umstände im Sport </vt:lpstr>
      <vt:lpstr>Begünstigende Umstände im Sport </vt:lpstr>
      <vt:lpstr>Täter*innen</vt:lpstr>
      <vt:lpstr>Betroffene</vt:lpstr>
      <vt:lpstr>Prävention </vt:lpstr>
      <vt:lpstr>Prävention - Unterlagen</vt:lpstr>
      <vt:lpstr>Kontakt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Bereit für den nächsten Schritt</dc:title>
  <dc:creator>EK</dc:creator>
  <cp:lastModifiedBy>Gudrun E</cp:lastModifiedBy>
  <cp:revision>33</cp:revision>
  <dcterms:created xsi:type="dcterms:W3CDTF">2023-04-22T13:18:43Z</dcterms:created>
  <dcterms:modified xsi:type="dcterms:W3CDTF">2023-11-29T22:07:19Z</dcterms:modified>
</cp:coreProperties>
</file>