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65" r:id="rId4"/>
    <p:sldId id="272" r:id="rId5"/>
    <p:sldId id="266" r:id="rId6"/>
    <p:sldId id="261" r:id="rId7"/>
    <p:sldId id="258" r:id="rId8"/>
    <p:sldId id="259" r:id="rId9"/>
    <p:sldId id="260" r:id="rId10"/>
    <p:sldId id="262" r:id="rId11"/>
    <p:sldId id="264" r:id="rId12"/>
    <p:sldId id="263" r:id="rId13"/>
    <p:sldId id="273" r:id="rId14"/>
    <p:sldId id="274" r:id="rId15"/>
    <p:sldId id="275" r:id="rId16"/>
    <p:sldId id="27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A4158-3D07-4B78-932B-4E32396007F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1C7A27-91D7-4FAE-9B5F-D2DB2A4CFCB4}">
      <dgm:prSet/>
      <dgm:spPr/>
      <dgm:t>
        <a:bodyPr/>
        <a:lstStyle/>
        <a:p>
          <a:r>
            <a:rPr lang="de-AT"/>
            <a:t>Daten herunterladen</a:t>
          </a:r>
          <a:endParaRPr lang="en-US"/>
        </a:p>
      </dgm:t>
    </dgm:pt>
    <dgm:pt modelId="{4FF779C1-87C4-4708-BA8B-58F8717F9FE6}" type="parTrans" cxnId="{DBC515CD-5225-403E-92F5-1273B78B92E2}">
      <dgm:prSet/>
      <dgm:spPr/>
      <dgm:t>
        <a:bodyPr/>
        <a:lstStyle/>
        <a:p>
          <a:endParaRPr lang="en-US"/>
        </a:p>
      </dgm:t>
    </dgm:pt>
    <dgm:pt modelId="{8EAC629A-3D81-4B93-BFA9-8C8AF37D7ED4}" type="sibTrans" cxnId="{DBC515CD-5225-403E-92F5-1273B78B92E2}">
      <dgm:prSet/>
      <dgm:spPr/>
      <dgm:t>
        <a:bodyPr/>
        <a:lstStyle/>
        <a:p>
          <a:endParaRPr lang="en-US"/>
        </a:p>
      </dgm:t>
    </dgm:pt>
    <dgm:pt modelId="{51BA6E50-8ED9-42A2-A460-7B0666569189}">
      <dgm:prSet/>
      <dgm:spPr/>
      <dgm:t>
        <a:bodyPr/>
        <a:lstStyle/>
        <a:p>
          <a:r>
            <a:rPr lang="de-AT"/>
            <a:t>DHM – Import Assistent durcharbeiten</a:t>
          </a:r>
          <a:endParaRPr lang="en-US"/>
        </a:p>
      </dgm:t>
    </dgm:pt>
    <dgm:pt modelId="{9C3A950F-71A2-416F-95BB-E7C36D26301A}" type="parTrans" cxnId="{BCB4DC19-0FBE-4E70-BDBC-98C040134B9D}">
      <dgm:prSet/>
      <dgm:spPr/>
      <dgm:t>
        <a:bodyPr/>
        <a:lstStyle/>
        <a:p>
          <a:endParaRPr lang="en-US"/>
        </a:p>
      </dgm:t>
    </dgm:pt>
    <dgm:pt modelId="{E15F84AA-55DB-4721-B0DF-78B93F446D8A}" type="sibTrans" cxnId="{BCB4DC19-0FBE-4E70-BDBC-98C040134B9D}">
      <dgm:prSet/>
      <dgm:spPr/>
      <dgm:t>
        <a:bodyPr/>
        <a:lstStyle/>
        <a:p>
          <a:endParaRPr lang="en-US"/>
        </a:p>
      </dgm:t>
    </dgm:pt>
    <dgm:pt modelId="{F7EFCC90-C420-4835-B10E-6D7DDB9364C4}">
      <dgm:prSet/>
      <dgm:spPr/>
      <dgm:t>
        <a:bodyPr/>
        <a:lstStyle/>
        <a:p>
          <a:r>
            <a:rPr lang="de-AT"/>
            <a:t>Georeferenzieren: Koordinatensystem setzen, Deklination</a:t>
          </a:r>
          <a:endParaRPr lang="en-US"/>
        </a:p>
      </dgm:t>
    </dgm:pt>
    <dgm:pt modelId="{123C66AB-2CD5-4481-9A37-F817215C5A5E}" type="parTrans" cxnId="{37E100BE-BFE9-48E6-A46E-B81425E1BB86}">
      <dgm:prSet/>
      <dgm:spPr/>
      <dgm:t>
        <a:bodyPr/>
        <a:lstStyle/>
        <a:p>
          <a:endParaRPr lang="en-US"/>
        </a:p>
      </dgm:t>
    </dgm:pt>
    <dgm:pt modelId="{275D5558-2953-4CA7-BCC3-2110250FE95C}" type="sibTrans" cxnId="{37E100BE-BFE9-48E6-A46E-B81425E1BB86}">
      <dgm:prSet/>
      <dgm:spPr/>
      <dgm:t>
        <a:bodyPr/>
        <a:lstStyle/>
        <a:p>
          <a:endParaRPr lang="en-US"/>
        </a:p>
      </dgm:t>
    </dgm:pt>
    <dgm:pt modelId="{C06CBECA-3EA3-4A3A-8A80-A14AA10DB4CB}">
      <dgm:prSet/>
      <dgm:spPr/>
      <dgm:t>
        <a:bodyPr/>
        <a:lstStyle/>
        <a:p>
          <a:r>
            <a:rPr lang="de-AT"/>
            <a:t>OSM oder MZK/Kataster Import über </a:t>
          </a:r>
          <a:r>
            <a:rPr lang="de-AT" i="1"/>
            <a:t>Datei-&gt;Importieren</a:t>
          </a:r>
          <a:endParaRPr lang="en-US"/>
        </a:p>
      </dgm:t>
    </dgm:pt>
    <dgm:pt modelId="{28FBECD7-CA9C-40FF-86A2-7331C2A63B7E}" type="parTrans" cxnId="{2424DABF-44C5-4FEB-8C2F-31138CEFAD88}">
      <dgm:prSet/>
      <dgm:spPr/>
      <dgm:t>
        <a:bodyPr/>
        <a:lstStyle/>
        <a:p>
          <a:endParaRPr lang="en-US"/>
        </a:p>
      </dgm:t>
    </dgm:pt>
    <dgm:pt modelId="{4E08BDA7-617F-4644-9C40-F790AEE0C8DF}" type="sibTrans" cxnId="{2424DABF-44C5-4FEB-8C2F-31138CEFAD88}">
      <dgm:prSet/>
      <dgm:spPr/>
      <dgm:t>
        <a:bodyPr/>
        <a:lstStyle/>
        <a:p>
          <a:endParaRPr lang="en-US"/>
        </a:p>
      </dgm:t>
    </dgm:pt>
    <dgm:pt modelId="{985F0217-1C90-4522-8B41-58A969425A8A}">
      <dgm:prSet/>
      <dgm:spPr/>
      <dgm:t>
        <a:bodyPr/>
        <a:lstStyle/>
        <a:p>
          <a:r>
            <a:rPr lang="de-AT"/>
            <a:t>Symbole zuweisen</a:t>
          </a:r>
          <a:endParaRPr lang="en-US"/>
        </a:p>
      </dgm:t>
    </dgm:pt>
    <dgm:pt modelId="{D29F77F6-A46A-491F-8807-B899A829DDE5}" type="parTrans" cxnId="{EFBE60C1-9E25-438A-AA44-826FF0AF6D12}">
      <dgm:prSet/>
      <dgm:spPr/>
      <dgm:t>
        <a:bodyPr/>
        <a:lstStyle/>
        <a:p>
          <a:endParaRPr lang="en-US"/>
        </a:p>
      </dgm:t>
    </dgm:pt>
    <dgm:pt modelId="{F37E3B2D-AEFA-44C6-819C-D673A67718C6}" type="sibTrans" cxnId="{EFBE60C1-9E25-438A-AA44-826FF0AF6D12}">
      <dgm:prSet/>
      <dgm:spPr/>
      <dgm:t>
        <a:bodyPr/>
        <a:lstStyle/>
        <a:p>
          <a:endParaRPr lang="en-US"/>
        </a:p>
      </dgm:t>
    </dgm:pt>
    <dgm:pt modelId="{C2A45CA9-FB3B-4703-B5AB-1632FC8B48DD}" type="pres">
      <dgm:prSet presAssocID="{260A4158-3D07-4B78-932B-4E32396007FB}" presName="linear" presStyleCnt="0">
        <dgm:presLayoutVars>
          <dgm:animLvl val="lvl"/>
          <dgm:resizeHandles val="exact"/>
        </dgm:presLayoutVars>
      </dgm:prSet>
      <dgm:spPr/>
    </dgm:pt>
    <dgm:pt modelId="{BE44BD0D-D083-4E83-BB1D-4FBAA9C901C7}" type="pres">
      <dgm:prSet presAssocID="{BC1C7A27-91D7-4FAE-9B5F-D2DB2A4CFC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F135D3-21D4-48A9-B42C-52880F37D752}" type="pres">
      <dgm:prSet presAssocID="{8EAC629A-3D81-4B93-BFA9-8C8AF37D7ED4}" presName="spacer" presStyleCnt="0"/>
      <dgm:spPr/>
    </dgm:pt>
    <dgm:pt modelId="{7F85BB44-4395-4A1F-A326-7AF7CC8DB7AD}" type="pres">
      <dgm:prSet presAssocID="{51BA6E50-8ED9-42A2-A460-7B06665691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38C846-16E7-4355-A7F1-30E7ED4B428A}" type="pres">
      <dgm:prSet presAssocID="{E15F84AA-55DB-4721-B0DF-78B93F446D8A}" presName="spacer" presStyleCnt="0"/>
      <dgm:spPr/>
    </dgm:pt>
    <dgm:pt modelId="{4DCFA2A6-B117-496F-8FB1-DA1B8557C858}" type="pres">
      <dgm:prSet presAssocID="{F7EFCC90-C420-4835-B10E-6D7DDB9364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10FB218-03E7-4A16-B355-F9D5F65E3046}" type="pres">
      <dgm:prSet presAssocID="{275D5558-2953-4CA7-BCC3-2110250FE95C}" presName="spacer" presStyleCnt="0"/>
      <dgm:spPr/>
    </dgm:pt>
    <dgm:pt modelId="{193057C6-FEAE-4484-A4C9-A130993FED32}" type="pres">
      <dgm:prSet presAssocID="{C06CBECA-3EA3-4A3A-8A80-A14AA10DB4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41A762E-198E-498D-B9B4-19A8F902BA5A}" type="pres">
      <dgm:prSet presAssocID="{4E08BDA7-617F-4644-9C40-F790AEE0C8DF}" presName="spacer" presStyleCnt="0"/>
      <dgm:spPr/>
    </dgm:pt>
    <dgm:pt modelId="{265AE0CA-1953-4DF9-99C1-182AE726E73B}" type="pres">
      <dgm:prSet presAssocID="{985F0217-1C90-4522-8B41-58A969425A8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304B418-2F38-403F-95CD-89C33B8B60FA}" type="presOf" srcId="{BC1C7A27-91D7-4FAE-9B5F-D2DB2A4CFCB4}" destId="{BE44BD0D-D083-4E83-BB1D-4FBAA9C901C7}" srcOrd="0" destOrd="0" presId="urn:microsoft.com/office/officeart/2005/8/layout/vList2"/>
    <dgm:cxn modelId="{BCB4DC19-0FBE-4E70-BDBC-98C040134B9D}" srcId="{260A4158-3D07-4B78-932B-4E32396007FB}" destId="{51BA6E50-8ED9-42A2-A460-7B0666569189}" srcOrd="1" destOrd="0" parTransId="{9C3A950F-71A2-416F-95BB-E7C36D26301A}" sibTransId="{E15F84AA-55DB-4721-B0DF-78B93F446D8A}"/>
    <dgm:cxn modelId="{E3206236-4BDA-420E-A18C-E61A5B670A62}" type="presOf" srcId="{985F0217-1C90-4522-8B41-58A969425A8A}" destId="{265AE0CA-1953-4DF9-99C1-182AE726E73B}" srcOrd="0" destOrd="0" presId="urn:microsoft.com/office/officeart/2005/8/layout/vList2"/>
    <dgm:cxn modelId="{42C41595-F428-41D2-AED8-66108C72EEA4}" type="presOf" srcId="{260A4158-3D07-4B78-932B-4E32396007FB}" destId="{C2A45CA9-FB3B-4703-B5AB-1632FC8B48DD}" srcOrd="0" destOrd="0" presId="urn:microsoft.com/office/officeart/2005/8/layout/vList2"/>
    <dgm:cxn modelId="{37E100BE-BFE9-48E6-A46E-B81425E1BB86}" srcId="{260A4158-3D07-4B78-932B-4E32396007FB}" destId="{F7EFCC90-C420-4835-B10E-6D7DDB9364C4}" srcOrd="2" destOrd="0" parTransId="{123C66AB-2CD5-4481-9A37-F817215C5A5E}" sibTransId="{275D5558-2953-4CA7-BCC3-2110250FE95C}"/>
    <dgm:cxn modelId="{2424DABF-44C5-4FEB-8C2F-31138CEFAD88}" srcId="{260A4158-3D07-4B78-932B-4E32396007FB}" destId="{C06CBECA-3EA3-4A3A-8A80-A14AA10DB4CB}" srcOrd="3" destOrd="0" parTransId="{28FBECD7-CA9C-40FF-86A2-7331C2A63B7E}" sibTransId="{4E08BDA7-617F-4644-9C40-F790AEE0C8DF}"/>
    <dgm:cxn modelId="{EFBE60C1-9E25-438A-AA44-826FF0AF6D12}" srcId="{260A4158-3D07-4B78-932B-4E32396007FB}" destId="{985F0217-1C90-4522-8B41-58A969425A8A}" srcOrd="4" destOrd="0" parTransId="{D29F77F6-A46A-491F-8807-B899A829DDE5}" sibTransId="{F37E3B2D-AEFA-44C6-819C-D673A67718C6}"/>
    <dgm:cxn modelId="{B5A81EC5-9850-4DD7-A61A-85E0A7D6F7F7}" type="presOf" srcId="{C06CBECA-3EA3-4A3A-8A80-A14AA10DB4CB}" destId="{193057C6-FEAE-4484-A4C9-A130993FED32}" srcOrd="0" destOrd="0" presId="urn:microsoft.com/office/officeart/2005/8/layout/vList2"/>
    <dgm:cxn modelId="{DBC515CD-5225-403E-92F5-1273B78B92E2}" srcId="{260A4158-3D07-4B78-932B-4E32396007FB}" destId="{BC1C7A27-91D7-4FAE-9B5F-D2DB2A4CFCB4}" srcOrd="0" destOrd="0" parTransId="{4FF779C1-87C4-4708-BA8B-58F8717F9FE6}" sibTransId="{8EAC629A-3D81-4B93-BFA9-8C8AF37D7ED4}"/>
    <dgm:cxn modelId="{C743C9D0-5C4B-42A9-A4AF-E917BD0932AB}" type="presOf" srcId="{51BA6E50-8ED9-42A2-A460-7B0666569189}" destId="{7F85BB44-4395-4A1F-A326-7AF7CC8DB7AD}" srcOrd="0" destOrd="0" presId="urn:microsoft.com/office/officeart/2005/8/layout/vList2"/>
    <dgm:cxn modelId="{5C725AF5-54D7-45B3-930D-D4139017A584}" type="presOf" srcId="{F7EFCC90-C420-4835-B10E-6D7DDB9364C4}" destId="{4DCFA2A6-B117-496F-8FB1-DA1B8557C858}" srcOrd="0" destOrd="0" presId="urn:microsoft.com/office/officeart/2005/8/layout/vList2"/>
    <dgm:cxn modelId="{C9899527-90EA-4CC6-87A8-DD155E8E2D06}" type="presParOf" srcId="{C2A45CA9-FB3B-4703-B5AB-1632FC8B48DD}" destId="{BE44BD0D-D083-4E83-BB1D-4FBAA9C901C7}" srcOrd="0" destOrd="0" presId="urn:microsoft.com/office/officeart/2005/8/layout/vList2"/>
    <dgm:cxn modelId="{4278442A-3BC8-4220-9002-CECAAF7F7143}" type="presParOf" srcId="{C2A45CA9-FB3B-4703-B5AB-1632FC8B48DD}" destId="{DFF135D3-21D4-48A9-B42C-52880F37D752}" srcOrd="1" destOrd="0" presId="urn:microsoft.com/office/officeart/2005/8/layout/vList2"/>
    <dgm:cxn modelId="{241B84F0-9750-42A0-9D21-E067D3C0780F}" type="presParOf" srcId="{C2A45CA9-FB3B-4703-B5AB-1632FC8B48DD}" destId="{7F85BB44-4395-4A1F-A326-7AF7CC8DB7AD}" srcOrd="2" destOrd="0" presId="urn:microsoft.com/office/officeart/2005/8/layout/vList2"/>
    <dgm:cxn modelId="{640A95D0-DF37-4974-B95B-677C548A06EF}" type="presParOf" srcId="{C2A45CA9-FB3B-4703-B5AB-1632FC8B48DD}" destId="{1038C846-16E7-4355-A7F1-30E7ED4B428A}" srcOrd="3" destOrd="0" presId="urn:microsoft.com/office/officeart/2005/8/layout/vList2"/>
    <dgm:cxn modelId="{49EBD28B-FFF2-47B8-871D-7D8D21EC84A5}" type="presParOf" srcId="{C2A45CA9-FB3B-4703-B5AB-1632FC8B48DD}" destId="{4DCFA2A6-B117-496F-8FB1-DA1B8557C858}" srcOrd="4" destOrd="0" presId="urn:microsoft.com/office/officeart/2005/8/layout/vList2"/>
    <dgm:cxn modelId="{4F1C8A07-6DC8-4653-A2AF-5EAE40D37CF3}" type="presParOf" srcId="{C2A45CA9-FB3B-4703-B5AB-1632FC8B48DD}" destId="{B10FB218-03E7-4A16-B355-F9D5F65E3046}" srcOrd="5" destOrd="0" presId="urn:microsoft.com/office/officeart/2005/8/layout/vList2"/>
    <dgm:cxn modelId="{09A1587B-D2D8-494F-8ED1-98F3F9999AA7}" type="presParOf" srcId="{C2A45CA9-FB3B-4703-B5AB-1632FC8B48DD}" destId="{193057C6-FEAE-4484-A4C9-A130993FED32}" srcOrd="6" destOrd="0" presId="urn:microsoft.com/office/officeart/2005/8/layout/vList2"/>
    <dgm:cxn modelId="{1F988D19-1DDD-4C7C-B002-E305A9E47A25}" type="presParOf" srcId="{C2A45CA9-FB3B-4703-B5AB-1632FC8B48DD}" destId="{A41A762E-198E-498D-B9B4-19A8F902BA5A}" srcOrd="7" destOrd="0" presId="urn:microsoft.com/office/officeart/2005/8/layout/vList2"/>
    <dgm:cxn modelId="{ED2D0C88-E370-4DFB-AC30-5F88C62C312F}" type="presParOf" srcId="{C2A45CA9-FB3B-4703-B5AB-1632FC8B48DD}" destId="{265AE0CA-1953-4DF9-99C1-182AE726E7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4BD0D-D083-4E83-BB1D-4FBAA9C901C7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300" kern="1200"/>
            <a:t>Daten herunterladen</a:t>
          </a:r>
          <a:endParaRPr lang="en-US" sz="3300" kern="1200"/>
        </a:p>
      </dsp:txBody>
      <dsp:txXfrm>
        <a:off x="38638" y="45464"/>
        <a:ext cx="10438324" cy="714229"/>
      </dsp:txXfrm>
    </dsp:sp>
    <dsp:sp modelId="{7F85BB44-4395-4A1F-A326-7AF7CC8DB7AD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300" kern="1200"/>
            <a:t>DHM – Import Assistent durcharbeiten</a:t>
          </a:r>
          <a:endParaRPr lang="en-US" sz="3300" kern="1200"/>
        </a:p>
      </dsp:txBody>
      <dsp:txXfrm>
        <a:off x="38638" y="932009"/>
        <a:ext cx="10438324" cy="714229"/>
      </dsp:txXfrm>
    </dsp:sp>
    <dsp:sp modelId="{4DCFA2A6-B117-496F-8FB1-DA1B8557C858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300" kern="1200"/>
            <a:t>Georeferenzieren: Koordinatensystem setzen, Deklination</a:t>
          </a:r>
          <a:endParaRPr lang="en-US" sz="3300" kern="1200"/>
        </a:p>
      </dsp:txBody>
      <dsp:txXfrm>
        <a:off x="38638" y="1818554"/>
        <a:ext cx="10438324" cy="714229"/>
      </dsp:txXfrm>
    </dsp:sp>
    <dsp:sp modelId="{193057C6-FEAE-4484-A4C9-A130993FED32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300" kern="1200"/>
            <a:t>OSM oder MZK/Kataster Import über </a:t>
          </a:r>
          <a:r>
            <a:rPr lang="de-AT" sz="3300" i="1" kern="1200"/>
            <a:t>Datei-&gt;Importieren</a:t>
          </a:r>
          <a:endParaRPr lang="en-US" sz="3300" kern="1200"/>
        </a:p>
      </dsp:txBody>
      <dsp:txXfrm>
        <a:off x="38638" y="2705099"/>
        <a:ext cx="10438324" cy="714229"/>
      </dsp:txXfrm>
    </dsp:sp>
    <dsp:sp modelId="{265AE0CA-1953-4DF9-99C1-182AE726E73B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300" kern="1200"/>
            <a:t>Symbole zuweisen</a:t>
          </a:r>
          <a:endParaRPr lang="en-US" sz="3300" kern="1200"/>
        </a:p>
      </dsp:txBody>
      <dsp:txXfrm>
        <a:off x="38638" y="3591644"/>
        <a:ext cx="104383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560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469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153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245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737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9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892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8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862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669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158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18B5-58C5-452D-B1F9-8675F206283F}" type="datetimeFigureOut">
              <a:rPr lang="de-AT" smtClean="0"/>
              <a:t>25.10.2025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2F8D-C955-4AFB-A0A2-04A4FEB8E6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52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cad.com/OCAD2018/OCAD_2018_Setup.php?e=ORI&amp;l=50089&amp;v=2018&amp;d=dAkRzRd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map.at/bmapp/index.html" TargetMode="External"/><Relationship Id="rId2" Type="http://schemas.openxmlformats.org/officeDocument/2006/relationships/hyperlink" Target="https://www.openstreetma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shop.noel.gv.at/" TargetMode="External"/><Relationship Id="rId2" Type="http://schemas.openxmlformats.org/officeDocument/2006/relationships/hyperlink" Target="https://www.wien.gv.at/ma41datenviewer/publ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tiris.maps.arcgis.com/apps/webappviewer/index.html?id=5e3071044cb44e76843d110baef8b138" TargetMode="External"/><Relationship Id="rId4" Type="http://schemas.openxmlformats.org/officeDocument/2006/relationships/hyperlink" Target="https://gis.stmk.gv.at/wgportal/atlasmobile/map/Basiskarten/Datendownlo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ad.com/wiki/ocad/en/index.php?title=Tutorial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mapwiki.orienteering.sport/" TargetMode="External"/><Relationship Id="rId5" Type="http://schemas.openxmlformats.org/officeDocument/2006/relationships/hyperlink" Target="https://www.ocad.com/docs/OL-Karten_zeichnen_mit_OCAD.pdf" TargetMode="External"/><Relationship Id="rId4" Type="http://schemas.openxmlformats.org/officeDocument/2006/relationships/hyperlink" Target="https://www.youtube.com/@ocad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8F19C3-F545-F293-91A3-D5BB46B8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86239"/>
            <a:ext cx="9392421" cy="1330841"/>
          </a:xfrm>
        </p:spPr>
        <p:txBody>
          <a:bodyPr>
            <a:normAutofit/>
          </a:bodyPr>
          <a:lstStyle/>
          <a:p>
            <a:r>
              <a:rPr lang="de-AT" dirty="0"/>
              <a:t>OCAD Kurslizenz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C8008E-3D29-0D16-7379-6BBDE0B67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7033" y="2198362"/>
            <a:ext cx="7104142" cy="39177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br>
              <a:rPr kumimoji="0" lang="de-DE" altLang="de-DE" sz="20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lang="en-US" sz="2000" dirty="0"/>
              <a:t>W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effectLst/>
              </a:rPr>
              <a:t>LAN: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effectLst/>
              </a:rPr>
              <a:t>wienwest-edu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effectLst/>
              </a:rPr>
              <a:t>benutzer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effectLst/>
              </a:rPr>
              <a:t>: Gast2     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effectLst/>
              </a:rPr>
              <a:t>p</a:t>
            </a:r>
            <a:r>
              <a:rPr lang="de-DE" altLang="de-DE" sz="2000" dirty="0" err="1">
                <a:latin typeface="Verdana" panose="020B0604030504040204" pitchFamily="34" charset="0"/>
              </a:rPr>
              <a:t>w</a:t>
            </a:r>
            <a:r>
              <a:rPr lang="de-DE" altLang="de-DE" sz="2000" dirty="0">
                <a:latin typeface="Verdana" panose="020B0604030504040204" pitchFamily="34" charset="0"/>
              </a:rPr>
              <a:t>: </a:t>
            </a:r>
            <a:r>
              <a:rPr lang="en-US" sz="2000" dirty="0"/>
              <a:t>W</a:t>
            </a:r>
            <a:r>
              <a:rPr lang="de-DE" altLang="de-DE" sz="2000" dirty="0" err="1">
                <a:latin typeface="Verdana" panose="020B0604030504040204" pitchFamily="34" charset="0"/>
              </a:rPr>
              <a:t>ien</a:t>
            </a:r>
            <a:r>
              <a:rPr lang="en-US" sz="2000" dirty="0"/>
              <a:t>W</a:t>
            </a:r>
            <a:r>
              <a:rPr lang="de-DE" altLang="de-DE" sz="2000" dirty="0">
                <a:latin typeface="Verdana" panose="020B0604030504040204" pitchFamily="34" charset="0"/>
              </a:rPr>
              <a:t>est2!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License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name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: Ausbildungskurs Österreich 2025</a:t>
            </a: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License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number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: 50089</a:t>
            </a: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Edition: OCAD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Orienteering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für Einzelanwender</a:t>
            </a: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Checksum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: 175C-AE55-0314</a:t>
            </a: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de-DE" altLang="de-DE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End date: 08.11.2025</a:t>
            </a:r>
            <a:br>
              <a:rPr kumimoji="0" lang="de-DE" altLang="de-DE" sz="20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de-DE" altLang="de-DE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Download link: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hlinkClick r:id="rId2"/>
              </a:rPr>
              <a:t>https://www.ocad.com/OCAD2018/OCAD_2018_Setup.php?e=ORI&amp;l=50089&amp;v=2018&amp;d=dAkRzRd7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OCAD AG">
            <a:extLst>
              <a:ext uri="{FF2B5EF4-FFF2-40B4-BE49-F238E27FC236}">
                <a16:creationId xmlns:a16="http://schemas.microsoft.com/office/drawing/2014/main" id="{81AD7297-9C17-A6C9-DB6F-A36B4366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3302" y="2923197"/>
            <a:ext cx="3748796" cy="20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387A0F-E505-3800-1E70-6EEF5763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Mehrzweckkarte</a:t>
            </a:r>
            <a:r>
              <a:rPr lang="en-US" sz="5200" dirty="0"/>
              <a:t>, </a:t>
            </a:r>
            <a:r>
              <a:rPr lang="en-US" sz="5200" dirty="0" err="1"/>
              <a:t>Kataster</a:t>
            </a:r>
            <a:r>
              <a:rPr lang="en-US" sz="5200" dirty="0"/>
              <a:t>, etc.</a:t>
            </a: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BF8D61-D2D1-BBBB-6DBF-BDF97CFE5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769" y="3634476"/>
            <a:ext cx="4229773" cy="26013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D4240E-1FD5-8AA1-11B3-13889D493D37}"/>
              </a:ext>
            </a:extLst>
          </p:cNvPr>
          <p:cNvSpPr txBox="1"/>
          <p:nvPr/>
        </p:nvSpPr>
        <p:spPr>
          <a:xfrm>
            <a:off x="612648" y="3177157"/>
            <a:ext cx="6272784" cy="2825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allem</a:t>
            </a:r>
            <a:r>
              <a:rPr lang="en-US" sz="2000" dirty="0"/>
              <a:t> für </a:t>
            </a:r>
            <a:r>
              <a:rPr lang="en-US" sz="2000" dirty="0" err="1"/>
              <a:t>Sprintkarten</a:t>
            </a:r>
            <a:r>
              <a:rPr lang="en-US" sz="2000" dirty="0"/>
              <a:t> relevant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NÖ </a:t>
            </a:r>
            <a:r>
              <a:rPr lang="en-US" sz="2000" dirty="0" err="1"/>
              <a:t>zB</a:t>
            </a:r>
            <a:r>
              <a:rPr lang="en-US" sz="2000" dirty="0"/>
              <a:t>. </a:t>
            </a:r>
            <a:r>
              <a:rPr lang="en-US" sz="2000" dirty="0" err="1"/>
              <a:t>Kataster</a:t>
            </a:r>
            <a:r>
              <a:rPr lang="en-US" sz="2000" dirty="0"/>
              <a:t> </a:t>
            </a:r>
            <a:r>
              <a:rPr lang="en-US" sz="2000" dirty="0" err="1"/>
              <a:t>erhältlich</a:t>
            </a:r>
            <a:r>
              <a:rPr lang="en-US" sz="2000" dirty="0"/>
              <a:t>   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Wien </a:t>
            </a:r>
            <a:r>
              <a:rPr lang="en-US" sz="2000" dirty="0" err="1"/>
              <a:t>bietet</a:t>
            </a:r>
            <a:r>
              <a:rPr lang="en-US" sz="2000" dirty="0"/>
              <a:t> MZK </a:t>
            </a:r>
            <a:r>
              <a:rPr lang="en-US" sz="2000" dirty="0" err="1"/>
              <a:t>frei</a:t>
            </a:r>
            <a:r>
              <a:rPr lang="en-US" sz="2000" dirty="0"/>
              <a:t> </a:t>
            </a:r>
            <a:r>
              <a:rPr lang="en-US" sz="2000" dirty="0" err="1"/>
              <a:t>zum</a:t>
            </a:r>
            <a:r>
              <a:rPr lang="en-US" sz="2000" dirty="0"/>
              <a:t> Download an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OCAD-Import von </a:t>
            </a:r>
            <a:r>
              <a:rPr lang="en-US" sz="2000" i="1" dirty="0"/>
              <a:t>.</a:t>
            </a:r>
            <a:r>
              <a:rPr lang="en-US" sz="2000" i="1" dirty="0" err="1"/>
              <a:t>shp</a:t>
            </a:r>
            <a:r>
              <a:rPr lang="en-US" sz="2000" i="1" dirty="0"/>
              <a:t> , .</a:t>
            </a:r>
            <a:r>
              <a:rPr lang="en-US" sz="2000" i="1" dirty="0" err="1"/>
              <a:t>dxf</a:t>
            </a:r>
            <a:r>
              <a:rPr lang="en-US" sz="2000" i="1" dirty="0"/>
              <a:t>, </a:t>
            </a:r>
            <a:r>
              <a:rPr lang="en-US" sz="2000" dirty="0" err="1"/>
              <a:t>e</a:t>
            </a:r>
            <a:r>
              <a:rPr lang="en-US" sz="2000" i="1" dirty="0" err="1"/>
              <a:t>tc</a:t>
            </a:r>
            <a:endParaRPr lang="en-US" sz="2000" i="1" dirty="0"/>
          </a:p>
        </p:txBody>
      </p:sp>
      <p:pic>
        <p:nvPicPr>
          <p:cNvPr id="1030" name="Picture 6" descr="Folie 1">
            <a:extLst>
              <a:ext uri="{FF2B5EF4-FFF2-40B4-BE49-F238E27FC236}">
                <a16:creationId xmlns:a16="http://schemas.microsoft.com/office/drawing/2014/main" id="{8AC41F64-F125-0008-939A-AFD32BB13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6769" y="529256"/>
            <a:ext cx="4229773" cy="2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0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23AB3D-75D5-C21E-13A5-57108CB0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de-AT" sz="3600" dirty="0"/>
              <a:t>Links zu Grundlagendaten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EC325E-3991-0863-47C1-40366AAA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endParaRPr lang="de-AT" sz="1800" dirty="0">
              <a:hlinkClick r:id="rId2"/>
            </a:endParaRPr>
          </a:p>
          <a:p>
            <a:r>
              <a:rPr lang="de-AT" sz="1800" dirty="0"/>
              <a:t>Open Street </a:t>
            </a:r>
            <a:r>
              <a:rPr lang="de-AT" sz="1800" dirty="0" err="1"/>
              <a:t>Map</a:t>
            </a:r>
            <a:endParaRPr lang="de-AT" sz="1800" dirty="0">
              <a:hlinkClick r:id="rId2"/>
            </a:endParaRPr>
          </a:p>
          <a:p>
            <a:pPr marL="0" indent="0">
              <a:buNone/>
            </a:pPr>
            <a:r>
              <a:rPr lang="de-AT" sz="1800" dirty="0">
                <a:hlinkClick r:id="rId2"/>
              </a:rPr>
              <a:t>https://www.openstreetmap.org/</a:t>
            </a:r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r>
              <a:rPr lang="de-AT" sz="1800" dirty="0"/>
              <a:t>Basemap.at</a:t>
            </a:r>
          </a:p>
          <a:p>
            <a:pPr marL="0" indent="0">
              <a:buNone/>
            </a:pPr>
            <a:r>
              <a:rPr lang="de-AT" sz="1800" dirty="0">
                <a:hlinkClick r:id="rId3"/>
              </a:rPr>
              <a:t>https://basemap.at/bmapp/index.html</a:t>
            </a:r>
            <a:endParaRPr lang="de-AT" sz="1800" dirty="0"/>
          </a:p>
          <a:p>
            <a:endParaRPr lang="de-AT" sz="1800" dirty="0"/>
          </a:p>
          <a:p>
            <a:endParaRPr lang="de-AT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OI">
            <a:extLst>
              <a:ext uri="{FF2B5EF4-FFF2-40B4-BE49-F238E27FC236}">
                <a16:creationId xmlns:a16="http://schemas.microsoft.com/office/drawing/2014/main" id="{FC4F7373-B851-9442-C065-EC2339A67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3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00063F-CB2D-66D3-5BD6-883381E2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72" y="488665"/>
            <a:ext cx="5116228" cy="962953"/>
          </a:xfrm>
        </p:spPr>
        <p:txBody>
          <a:bodyPr anchor="b">
            <a:noAutofit/>
          </a:bodyPr>
          <a:lstStyle/>
          <a:p>
            <a:r>
              <a:rPr lang="de-AT" sz="3200" dirty="0"/>
              <a:t>Daten der Länder (LIDAR, OP)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0E1A2-4CDA-574C-6761-B3B061B5A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599" y="2372170"/>
            <a:ext cx="6316064" cy="3632493"/>
          </a:xfrm>
        </p:spPr>
        <p:txBody>
          <a:bodyPr anchor="ctr">
            <a:normAutofit fontScale="25000" lnSpcReduction="20000"/>
          </a:bodyPr>
          <a:lstStyle/>
          <a:p>
            <a:r>
              <a:rPr lang="de-AT" sz="9600" dirty="0"/>
              <a:t>Wien</a:t>
            </a:r>
          </a:p>
          <a:p>
            <a:pPr marL="0" indent="0">
              <a:buNone/>
            </a:pPr>
            <a:r>
              <a:rPr lang="de-AT" sz="4400" dirty="0">
                <a:hlinkClick r:id="rId2"/>
              </a:rPr>
              <a:t>https://www.wien.gv.at/ma41datenviewer/public/</a:t>
            </a:r>
            <a:endParaRPr lang="de-AT" sz="4400" dirty="0"/>
          </a:p>
          <a:p>
            <a:pPr marL="0" indent="0">
              <a:buNone/>
            </a:pPr>
            <a:endParaRPr lang="de-AT" sz="9600" dirty="0"/>
          </a:p>
          <a:p>
            <a:r>
              <a:rPr lang="de-AT" sz="9600" dirty="0"/>
              <a:t>NÖ</a:t>
            </a:r>
          </a:p>
          <a:p>
            <a:pPr marL="0" indent="0">
              <a:buNone/>
            </a:pPr>
            <a:r>
              <a:rPr lang="de-AT" sz="4400" dirty="0">
                <a:hlinkClick r:id="rId3"/>
              </a:rPr>
              <a:t>https://geoshop.noel.gv.at/</a:t>
            </a:r>
            <a:endParaRPr lang="de-AT" sz="4400" dirty="0"/>
          </a:p>
          <a:p>
            <a:pPr marL="0" indent="0">
              <a:buNone/>
            </a:pPr>
            <a:endParaRPr lang="de-AT" sz="9600" dirty="0"/>
          </a:p>
          <a:p>
            <a:r>
              <a:rPr lang="de-AT" sz="9600" dirty="0"/>
              <a:t>Steiermark</a:t>
            </a:r>
          </a:p>
          <a:p>
            <a:pPr marL="0" indent="0">
              <a:buNone/>
            </a:pPr>
            <a:r>
              <a:rPr lang="de-AT" sz="4400" dirty="0">
                <a:hlinkClick r:id="rId4"/>
              </a:rPr>
              <a:t>https://gis.stmk.gv.at/wgportal/atlasmobile/map/Basiskarten/Datendownload</a:t>
            </a:r>
            <a:endParaRPr lang="de-AT" sz="9600" dirty="0"/>
          </a:p>
          <a:p>
            <a:r>
              <a:rPr lang="de-AT" sz="9600" dirty="0"/>
              <a:t>Tirol</a:t>
            </a:r>
          </a:p>
          <a:p>
            <a:pPr marL="0" indent="0">
              <a:buNone/>
            </a:pPr>
            <a:r>
              <a:rPr lang="de-AT" sz="4400" dirty="0">
                <a:hlinkClick r:id="rId5"/>
              </a:rPr>
              <a:t>https://tiris.maps.arcgis.com/apps/webappviewer/index.html?id=5e3071044cb44e76843d110baef8b138</a:t>
            </a:r>
            <a:endParaRPr lang="de-AT" sz="4400" dirty="0"/>
          </a:p>
          <a:p>
            <a:pPr marL="0" indent="0">
              <a:buNone/>
            </a:pPr>
            <a:endParaRPr lang="de-AT" sz="9600" dirty="0"/>
          </a:p>
          <a:p>
            <a:pPr marL="0" indent="0">
              <a:buNone/>
            </a:pPr>
            <a:endParaRPr lang="de-AT" sz="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D5E28C-C066-CC9C-3D3C-628674126C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7" r="27457"/>
          <a:stretch/>
        </p:blipFill>
        <p:spPr>
          <a:xfrm>
            <a:off x="6589166" y="1103194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1FBD7-41BE-0FE9-35A4-7BD4644D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de-AT" sz="5200" dirty="0"/>
              <a:t>Praxisbeispiel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EC219EAA-2FA2-1F15-C92C-F69C1D7D2A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29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66182-5759-10CA-D077-362C738D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e-AT" dirty="0"/>
              <a:t>Kartenaufnahme</a:t>
            </a:r>
          </a:p>
        </p:txBody>
      </p:sp>
      <p:pic>
        <p:nvPicPr>
          <p:cNvPr id="7" name="Graphic 6" descr="Tafel">
            <a:extLst>
              <a:ext uri="{FF2B5EF4-FFF2-40B4-BE49-F238E27FC236}">
                <a16:creationId xmlns:a16="http://schemas.microsoft.com/office/drawing/2014/main" id="{BE8ED9C5-601A-E07D-4387-18B0BCDE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0BECAC-C026-A3E4-D4FA-E65D0AF9B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de-AT" sz="2400" dirty="0"/>
              <a:t>Mit Laptop/ Tablet direkt bearbeiten</a:t>
            </a:r>
          </a:p>
          <a:p>
            <a:endParaRPr lang="de-AT" sz="2400" dirty="0"/>
          </a:p>
          <a:p>
            <a:r>
              <a:rPr lang="de-AT" sz="2400" dirty="0"/>
              <a:t>OCAD Sketch App (Handy oder Tablet) bietet einige Vorteile wie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sz="2400" dirty="0"/>
              <a:t>intuitive Bedienbarkeit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sz="2400" dirty="0"/>
              <a:t>alle Hintergrundkarten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sz="2400" dirty="0"/>
              <a:t>Aufnahme mit leichtem Handheld-Gerät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sz="2400" dirty="0"/>
              <a:t>Schnittstelle zum Datenaustausch und qualitative Hochzeichnung im Anschluss am PC</a:t>
            </a:r>
          </a:p>
        </p:txBody>
      </p:sp>
    </p:spTree>
    <p:extLst>
      <p:ext uri="{BB962C8B-B14F-4D97-AF65-F5344CB8AC3E}">
        <p14:creationId xmlns:p14="http://schemas.microsoft.com/office/powerpoint/2010/main" val="358278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8D504-9604-E3C2-BEC2-E7DA3AA9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OCAD Sketch App</a:t>
            </a:r>
          </a:p>
        </p:txBody>
      </p:sp>
      <p:pic>
        <p:nvPicPr>
          <p:cNvPr id="5" name="Inhaltsplatzhalter 4" descr="Ein Bild, das Text, Karte, Atlas, Screenshot enthält.&#10;&#10;Automatisch generierte Beschreibung">
            <a:extLst>
              <a:ext uri="{FF2B5EF4-FFF2-40B4-BE49-F238E27FC236}">
                <a16:creationId xmlns:a16="http://schemas.microsoft.com/office/drawing/2014/main" id="{05AD296C-E643-ADDB-6BCD-FF58EBD2A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50" t="-668" r="-22045"/>
          <a:stretch/>
        </p:blipFill>
        <p:spPr>
          <a:xfrm>
            <a:off x="525354" y="176012"/>
            <a:ext cx="4627265" cy="634670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EC7B271-E139-C879-16F7-FEFEFE75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err="1"/>
              <a:t>zoomen</a:t>
            </a:r>
            <a:r>
              <a:rPr lang="en-US"/>
              <a:t>, </a:t>
            </a:r>
            <a:r>
              <a:rPr lang="en-US" err="1"/>
              <a:t>drehen</a:t>
            </a:r>
            <a:r>
              <a:rPr lang="en-US"/>
              <a:t>, …</a:t>
            </a:r>
            <a:br>
              <a:rPr lang="en-US"/>
            </a:br>
            <a:endParaRPr lang="en-US"/>
          </a:p>
          <a:p>
            <a:r>
              <a:rPr lang="en-US"/>
              <a:t>Alle </a:t>
            </a:r>
            <a:r>
              <a:rPr lang="en-US" err="1"/>
              <a:t>Farben</a:t>
            </a:r>
            <a:r>
              <a:rPr lang="en-US"/>
              <a:t>, </a:t>
            </a:r>
            <a:r>
              <a:rPr lang="en-US" err="1"/>
              <a:t>verschiedene</a:t>
            </a:r>
            <a:r>
              <a:rPr lang="en-US"/>
              <a:t> </a:t>
            </a:r>
            <a:r>
              <a:rPr lang="en-US" err="1"/>
              <a:t>Strichdicken</a:t>
            </a:r>
            <a:r>
              <a:rPr lang="en-US"/>
              <a:t>, </a:t>
            </a:r>
            <a:r>
              <a:rPr lang="en-US" err="1"/>
              <a:t>Radierer</a:t>
            </a:r>
            <a:endParaRPr lang="en-US"/>
          </a:p>
          <a:p>
            <a:endParaRPr lang="en-US"/>
          </a:p>
          <a:p>
            <a:r>
              <a:rPr lang="en-US" err="1"/>
              <a:t>Hintergrundkarten</a:t>
            </a:r>
            <a:r>
              <a:rPr lang="en-US"/>
              <a:t> </a:t>
            </a:r>
            <a:r>
              <a:rPr lang="en-US" err="1"/>
              <a:t>aus</a:t>
            </a:r>
            <a:r>
              <a:rPr lang="en-US"/>
              <a:t>- &amp; </a:t>
            </a:r>
            <a:r>
              <a:rPr lang="en-US" err="1"/>
              <a:t>einblenden</a:t>
            </a:r>
            <a:r>
              <a:rPr lang="en-US"/>
              <a:t>, </a:t>
            </a:r>
            <a:r>
              <a:rPr lang="en-US" err="1"/>
              <a:t>Dimmen</a:t>
            </a:r>
            <a:r>
              <a:rPr lang="en-US"/>
              <a:t>, etc.</a:t>
            </a:r>
          </a:p>
          <a:p>
            <a:endParaRPr lang="en-US"/>
          </a:p>
          <a:p>
            <a:r>
              <a:rPr lang="en-US"/>
              <a:t>Live-GPS, Linie </a:t>
            </a:r>
            <a:r>
              <a:rPr lang="en-US" err="1"/>
              <a:t>mit</a:t>
            </a:r>
            <a:r>
              <a:rPr lang="en-US"/>
              <a:t> GPS </a:t>
            </a:r>
            <a:r>
              <a:rPr lang="en-US" err="1"/>
              <a:t>verfolgen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3E21C-1DD4-84A7-E7A4-A3D6FCA7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Inhaltsplatzhalter 5" descr="Ein Bild, das Karte, Plan, Text enthält.&#10;&#10;Automatisch generierte Beschreibung">
            <a:extLst>
              <a:ext uri="{FF2B5EF4-FFF2-40B4-BE49-F238E27FC236}">
                <a16:creationId xmlns:a16="http://schemas.microsoft.com/office/drawing/2014/main" id="{74016A0D-9980-90B9-6251-93E7128BA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30" y="365125"/>
            <a:ext cx="3942090" cy="5940026"/>
          </a:xfrm>
        </p:spPr>
      </p:pic>
      <p:pic>
        <p:nvPicPr>
          <p:cNvPr id="4" name="Inhaltsplatzhalter 4" descr="Ein Bild, das Text, Karte, Atlas, Screenshot enthält.&#10;&#10;Automatisch generierte Beschreibung">
            <a:extLst>
              <a:ext uri="{FF2B5EF4-FFF2-40B4-BE49-F238E27FC236}">
                <a16:creationId xmlns:a16="http://schemas.microsoft.com/office/drawing/2014/main" id="{2AC74EB5-E143-9FA0-80D3-954725557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50" t="-668" r="-22045"/>
          <a:stretch/>
        </p:blipFill>
        <p:spPr>
          <a:xfrm>
            <a:off x="0" y="252258"/>
            <a:ext cx="4732604" cy="6500904"/>
          </a:xfrm>
          <a:prstGeom prst="rect">
            <a:avLst/>
          </a:prstGeom>
          <a:effectLst/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4690B6E-22A2-2A85-42D0-369DDB684450}"/>
              </a:ext>
            </a:extLst>
          </p:cNvPr>
          <p:cNvSpPr/>
          <p:nvPr/>
        </p:nvSpPr>
        <p:spPr>
          <a:xfrm>
            <a:off x="4937760" y="2997200"/>
            <a:ext cx="1341120" cy="1081999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69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1FBD7-41BE-0FE9-35A4-7BD4644D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Praxis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B2DAB0-2F52-53FD-85CE-DBF0710C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Daten herunterladen</a:t>
            </a:r>
          </a:p>
          <a:p>
            <a:endParaRPr lang="de-AT" dirty="0"/>
          </a:p>
          <a:p>
            <a:r>
              <a:rPr lang="de-AT" dirty="0"/>
              <a:t>OCAD DHM – Import Assistent durcharbeiten</a:t>
            </a:r>
          </a:p>
          <a:p>
            <a:endParaRPr lang="de-AT" dirty="0"/>
          </a:p>
          <a:p>
            <a:r>
              <a:rPr lang="de-AT" dirty="0"/>
              <a:t>Georeferenzieren: Koordinatensystem setzen, Deklination</a:t>
            </a:r>
          </a:p>
          <a:p>
            <a:endParaRPr lang="de-AT" dirty="0"/>
          </a:p>
          <a:p>
            <a:r>
              <a:rPr lang="de-AT" dirty="0" err="1"/>
              <a:t>Osm</a:t>
            </a:r>
            <a:r>
              <a:rPr lang="de-AT" dirty="0"/>
              <a:t> oder MZK Import über Datei-&gt;Importieren</a:t>
            </a:r>
          </a:p>
          <a:p>
            <a:endParaRPr lang="de-AT" dirty="0"/>
          </a:p>
          <a:p>
            <a:r>
              <a:rPr lang="de-AT" dirty="0"/>
              <a:t>Symbole zuweisen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7952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6588C-E1E4-D010-F26D-2E4BD39D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76" y="332315"/>
            <a:ext cx="10515600" cy="1325563"/>
          </a:xfrm>
        </p:spPr>
        <p:txBody>
          <a:bodyPr/>
          <a:lstStyle/>
          <a:p>
            <a:r>
              <a:rPr lang="de-AT" dirty="0"/>
              <a:t>Workflow DHM Import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7E1114-2895-E6A9-D2AC-4AA123B71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3476" cy="4351338"/>
          </a:xfrm>
        </p:spPr>
        <p:txBody>
          <a:bodyPr>
            <a:normAutofit lnSpcReduction="10000"/>
          </a:bodyPr>
          <a:lstStyle/>
          <a:p>
            <a:r>
              <a:rPr lang="de-AT" dirty="0"/>
              <a:t>Neues OCAD-File mit richtigem Symbolsatz erstellen</a:t>
            </a:r>
          </a:p>
          <a:p>
            <a:r>
              <a:rPr lang="de-AT" dirty="0"/>
              <a:t>DHM  »  DHM-Import-Assistent…  »  links DGM hinzufügen, rechtes Feld DOM falls vorhanden » </a:t>
            </a:r>
            <a:r>
              <a:rPr lang="en-US" sz="2800" dirty="0"/>
              <a:t>w</a:t>
            </a:r>
            <a:r>
              <a:rPr lang="de-AT" dirty="0" err="1"/>
              <a:t>eiter</a:t>
            </a:r>
            <a:r>
              <a:rPr lang="de-AT" dirty="0"/>
              <a:t> » auswählen was OCAD alles berechnen soll » </a:t>
            </a:r>
            <a:r>
              <a:rPr lang="en-US" sz="2800" dirty="0"/>
              <a:t>w</a:t>
            </a:r>
            <a:r>
              <a:rPr lang="de-AT" dirty="0" err="1"/>
              <a:t>eiter</a:t>
            </a:r>
            <a:r>
              <a:rPr lang="de-AT" dirty="0"/>
              <a:t> »  Äquidistanz und Höhenkurven wie gewünscht einstellen, siehe rechts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CCBA2A-2ACC-911F-4786-EFD447143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72" y="995097"/>
            <a:ext cx="6064562" cy="51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91FAE-90C9-496E-965B-FE1FE044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Workflow DHM Import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36B793-81F5-246F-D655-2D992C967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Einstellungen bei ‚Reliefschummerung‘ kann man so lassen » weiter </a:t>
            </a:r>
          </a:p>
          <a:p>
            <a:r>
              <a:rPr lang="de-AT" dirty="0"/>
              <a:t>Hangneigung: hier Felsenerkennung anhaken falls gewünscht und nützlich in diesem Geländetyp » weiter</a:t>
            </a:r>
          </a:p>
          <a:p>
            <a:endParaRPr lang="de-AT" dirty="0"/>
          </a:p>
          <a:p>
            <a:r>
              <a:rPr lang="de-AT" dirty="0"/>
              <a:t>Vegetationshöhen spezifisch einstellen oder so lassen » weiter</a:t>
            </a:r>
          </a:p>
          <a:p>
            <a:r>
              <a:rPr lang="de-AT" dirty="0"/>
              <a:t>Objekte erkennen (Kuppe, Kl. Senke) ist auch praktisch, anhaken und Symbol zuweisen » weiter</a:t>
            </a:r>
          </a:p>
          <a:p>
            <a:r>
              <a:rPr lang="de-AT" dirty="0"/>
              <a:t>Dann rechnet OCAD</a:t>
            </a:r>
          </a:p>
        </p:txBody>
      </p:sp>
    </p:spTree>
    <p:extLst>
      <p:ext uri="{BB962C8B-B14F-4D97-AF65-F5344CB8AC3E}">
        <p14:creationId xmlns:p14="http://schemas.microsoft.com/office/powerpoint/2010/main" val="109618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1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F74FE5-3C98-5F27-3DCE-EC5CD7A7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4" y="968432"/>
            <a:ext cx="5597236" cy="4921136"/>
          </a:xfrm>
        </p:spPr>
        <p:txBody>
          <a:bodyPr anchor="ctr">
            <a:normAutofit/>
          </a:bodyPr>
          <a:lstStyle/>
          <a:p>
            <a:pPr algn="l"/>
            <a:r>
              <a:rPr lang="de-AT" dirty="0"/>
              <a:t>Einführung ins Kartenzeichnen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E698BC-A8ED-57EA-07E9-DF3B057A7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8325" y="2366751"/>
            <a:ext cx="4068612" cy="2124496"/>
          </a:xfrm>
        </p:spPr>
        <p:txBody>
          <a:bodyPr anchor="ctr">
            <a:normAutofit/>
          </a:bodyPr>
          <a:lstStyle/>
          <a:p>
            <a:pPr algn="l"/>
            <a:r>
              <a:rPr lang="de-AT" sz="2800" dirty="0"/>
              <a:t>ÖFOL-Fortbildung 10/2025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23381-713A-5E11-13D9-3E7C699195BD}"/>
              </a:ext>
            </a:extLst>
          </p:cNvPr>
          <p:cNvSpPr txBox="1"/>
          <p:nvPr/>
        </p:nvSpPr>
        <p:spPr>
          <a:xfrm>
            <a:off x="645075" y="4642296"/>
            <a:ext cx="633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Fokus auf Datenaufbereitung, OCAD Basics und Praxis im Gelände</a:t>
            </a:r>
          </a:p>
        </p:txBody>
      </p:sp>
    </p:spTree>
    <p:extLst>
      <p:ext uri="{BB962C8B-B14F-4D97-AF65-F5344CB8AC3E}">
        <p14:creationId xmlns:p14="http://schemas.microsoft.com/office/powerpoint/2010/main" val="270521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8DA9D-0B0A-3EF9-A115-6C3B2D10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Workflow Georeferenzierung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2D0E8B-176C-79D5-9C0C-F85E41DDA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Anschließend richtig georeferenzieren</a:t>
            </a:r>
          </a:p>
          <a:p>
            <a:r>
              <a:rPr lang="de-AT" dirty="0"/>
              <a:t>Test über Menü ‚</a:t>
            </a:r>
            <a:r>
              <a:rPr lang="de-AT" dirty="0" err="1"/>
              <a:t>Hintergundkarte</a:t>
            </a:r>
            <a:r>
              <a:rPr lang="de-AT" dirty="0"/>
              <a:t>‘ » Online-Karten-Dienste, wenn Google Maps Bild vom Kartenausschnitt kommt, dann passts. Wenn nicht:</a:t>
            </a:r>
          </a:p>
          <a:p>
            <a:r>
              <a:rPr lang="de-AT" dirty="0"/>
              <a:t>Menü ‚Karte‘ » Maßstab und Koordinatensystem » Koordinatensystem auswählen » Austria Bundesmeldenetz MG, Zone (East/M34, Central/M31 der West/M28) je nach Bundesland und Georeferenzierung der Grundlagendaten auswählen</a:t>
            </a:r>
          </a:p>
          <a:p>
            <a:r>
              <a:rPr lang="de-AT" dirty="0"/>
              <a:t>Kontrolle wieder über Menü ‚</a:t>
            </a:r>
            <a:r>
              <a:rPr lang="de-AT" dirty="0" err="1"/>
              <a:t>Hintergundkarte</a:t>
            </a:r>
            <a:r>
              <a:rPr lang="de-AT" dirty="0"/>
              <a:t>‘ » Online-Karten-Dienste, wenn Google Maps Bild vom Kartenausschnitt kommt, dann passts. Wenn nicht: andere Zone bei Koordinatensystem probieren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922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FF33E-2E45-5D88-CBCB-4CB35171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Orthofoto, Kataster, OSM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288E36-431B-5258-CF57-DD09DFF95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Orthofoto unter Menü ‚</a:t>
            </a:r>
            <a:r>
              <a:rPr lang="de-AT" dirty="0" err="1"/>
              <a:t>Hintergundkarte</a:t>
            </a:r>
            <a:r>
              <a:rPr lang="de-AT" dirty="0"/>
              <a:t>‘ » Öffnen</a:t>
            </a:r>
          </a:p>
          <a:p>
            <a:endParaRPr lang="de-AT" dirty="0"/>
          </a:p>
          <a:p>
            <a:r>
              <a:rPr lang="de-AT" dirty="0"/>
              <a:t>Kataster und OSM importieren (Datei » Importieren) und die Symbole entsprechend zuweisen</a:t>
            </a:r>
          </a:p>
        </p:txBody>
      </p:sp>
    </p:spTree>
    <p:extLst>
      <p:ext uri="{BB962C8B-B14F-4D97-AF65-F5344CB8AC3E}">
        <p14:creationId xmlns:p14="http://schemas.microsoft.com/office/powerpoint/2010/main" val="388506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4B471-81D7-269B-D27F-7830202A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de-AT" sz="4000" dirty="0"/>
              <a:t>Inhalte</a:t>
            </a:r>
          </a:p>
        </p:txBody>
      </p:sp>
      <p:pic>
        <p:nvPicPr>
          <p:cNvPr id="5" name="Picture 4" descr="Nahaufnahme von Reißzwecken auf einer Route">
            <a:extLst>
              <a:ext uri="{FF2B5EF4-FFF2-40B4-BE49-F238E27FC236}">
                <a16:creationId xmlns:a16="http://schemas.microsoft.com/office/drawing/2014/main" id="{54B78722-0B95-BA59-14DF-DEE069013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5" r="37465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F85811-BCBA-5F0F-22EA-3E6F0C39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 lnSpcReduction="10000"/>
          </a:bodyPr>
          <a:lstStyle/>
          <a:p>
            <a:r>
              <a:rPr lang="de-AT" dirty="0"/>
              <a:t>OCAD Basics</a:t>
            </a:r>
          </a:p>
          <a:p>
            <a:endParaRPr lang="de-AT" dirty="0"/>
          </a:p>
          <a:p>
            <a:r>
              <a:rPr lang="de-AT" dirty="0"/>
              <a:t>Theorie Georeferenzierung und Grundlagendaten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Praxis Datenaufbereitung</a:t>
            </a:r>
          </a:p>
          <a:p>
            <a:endParaRPr lang="de-AT" dirty="0"/>
          </a:p>
          <a:p>
            <a:r>
              <a:rPr lang="de-AT" dirty="0"/>
              <a:t>Praxis Geländeaufnahme</a:t>
            </a:r>
          </a:p>
          <a:p>
            <a:endParaRPr lang="de-AT" sz="2000" dirty="0"/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39285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DE261-5CDF-4AD4-47CC-CD4911C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AT" sz="5400" dirty="0"/>
              <a:t>OCAD Basics</a:t>
            </a:r>
          </a:p>
        </p:txBody>
      </p:sp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41E1E050-2FF0-5607-C571-EB794B019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1" r="2490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9E3D06-AD3C-3052-A2DE-CCA423021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e-AT" sz="2000" u="sng" dirty="0">
                <a:hlinkClick r:id="rId3"/>
              </a:rPr>
              <a:t>https://www.ocad.com/wiki/ocad/en/index.php?title=Tutorials</a:t>
            </a:r>
            <a:endParaRPr lang="de-AT" sz="2000" u="sng" dirty="0"/>
          </a:p>
          <a:p>
            <a:pPr marL="0" indent="0">
              <a:buNone/>
            </a:pPr>
            <a:endParaRPr lang="de-AT" sz="2000" u="sng" dirty="0"/>
          </a:p>
          <a:p>
            <a:r>
              <a:rPr lang="de-AT" sz="2000" u="sng" dirty="0">
                <a:hlinkClick r:id="rId4"/>
              </a:rPr>
              <a:t>https://www.youtube.com/@ocadcom</a:t>
            </a:r>
            <a:endParaRPr lang="de-AT" sz="2000" u="sng" dirty="0"/>
          </a:p>
          <a:p>
            <a:pPr marL="0" indent="0">
              <a:buNone/>
            </a:pPr>
            <a:endParaRPr lang="de-AT" sz="2000" u="sng" dirty="0"/>
          </a:p>
          <a:p>
            <a:r>
              <a:rPr lang="de-AT" sz="2000" u="sng" dirty="0">
                <a:hlinkClick r:id="rId5"/>
              </a:rPr>
              <a:t>https://www.ocad.com/docs/OL-Karten_zeichnen_mit_OCAD.pdf</a:t>
            </a:r>
            <a:endParaRPr lang="de-AT" sz="2000" u="sng" dirty="0"/>
          </a:p>
          <a:p>
            <a:pPr marL="0" indent="0">
              <a:buNone/>
            </a:pPr>
            <a:endParaRPr lang="de-AT" sz="2000" u="sng" dirty="0"/>
          </a:p>
          <a:p>
            <a:r>
              <a:rPr lang="de-AT" sz="2000" u="sng" dirty="0">
                <a:hlinkClick r:id="rId6"/>
              </a:rPr>
              <a:t>https://omapwiki.orienteering.sport/</a:t>
            </a:r>
            <a:endParaRPr lang="de-AT" sz="2000" u="sng" dirty="0"/>
          </a:p>
        </p:txBody>
      </p:sp>
    </p:spTree>
    <p:extLst>
      <p:ext uri="{BB962C8B-B14F-4D97-AF65-F5344CB8AC3E}">
        <p14:creationId xmlns:p14="http://schemas.microsoft.com/office/powerpoint/2010/main" val="190959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345630-45C1-7A70-A2FF-F7E944A9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Georeferenzierung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D7ED8D-6432-3652-A294-2C6C8F70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187" y="1616634"/>
            <a:ext cx="4036333" cy="3189046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700" b="0" i="1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Einordnen</a:t>
            </a:r>
            <a:r>
              <a:rPr lang="en-US" sz="1700" b="0" i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von Karten in </a:t>
            </a:r>
            <a:r>
              <a:rPr lang="en-US" sz="1700" b="0" i="1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700" b="0" i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1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räumliches</a:t>
            </a:r>
            <a:r>
              <a:rPr lang="en-US" sz="1700" b="0" i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1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Koordinatensystem</a:t>
            </a:r>
            <a:r>
              <a:rPr lang="en-US" sz="1700" b="0" i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1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US" sz="1700" b="0" i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1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Zuordnung</a:t>
            </a:r>
            <a:r>
              <a:rPr lang="en-US" sz="1700" b="0" i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700" b="0" i="1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Koordinatenwerten</a:t>
            </a:r>
            <a:endParaRPr lang="en-US" sz="1700" b="0" i="1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de-DE" sz="17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Unter dem Vorgang der Georeferenzierung versteht man die Zuweisung raumbezogener Informationen, der Georeferenz, zu einem Datensatz.</a:t>
            </a:r>
            <a:endParaRPr lang="en-US" sz="2200" i="1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eoreferenzierung einer gescannte Karte">
            <a:extLst>
              <a:ext uri="{FF2B5EF4-FFF2-40B4-BE49-F238E27FC236}">
                <a16:creationId xmlns:a16="http://schemas.microsoft.com/office/drawing/2014/main" id="{E5D5E060-A621-67B8-06FE-7290B272D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r="21652" b="-2"/>
          <a:stretch/>
        </p:blipFill>
        <p:spPr bwMode="auto">
          <a:xfrm>
            <a:off x="7175699" y="1360841"/>
            <a:ext cx="3509808" cy="39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4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438DD-0DAB-8EF4-18FF-4B90FC7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AT" sz="5400" dirty="0"/>
              <a:t>Orthofoto /  Luftbild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CA2888-AF68-02B4-7589-FF225B15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err="1"/>
              <a:t>leichte</a:t>
            </a:r>
            <a:r>
              <a:rPr lang="en-US" sz="2200" dirty="0"/>
              <a:t> </a:t>
            </a:r>
            <a:r>
              <a:rPr lang="en-US" sz="2200" dirty="0" err="1"/>
              <a:t>Verfügbarkeit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/>
              <a:t>Orthofotos</a:t>
            </a:r>
            <a:r>
              <a:rPr lang="en-US" sz="2200" dirty="0"/>
              <a:t> </a:t>
            </a:r>
            <a:r>
              <a:rPr lang="en-US" sz="2200" dirty="0" err="1"/>
              <a:t>verzerrungsfrei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err="1"/>
              <a:t>Abzeichnen</a:t>
            </a:r>
            <a:r>
              <a:rPr lang="en-US" sz="2200" dirty="0"/>
              <a:t> </a:t>
            </a:r>
            <a:r>
              <a:rPr lang="en-US" sz="2200" dirty="0" err="1"/>
              <a:t>viel</a:t>
            </a:r>
            <a:r>
              <a:rPr lang="en-US" sz="2200" dirty="0"/>
              <a:t> Arbeit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.</a:t>
            </a:r>
            <a:r>
              <a:rPr lang="en-US" sz="2200" dirty="0" err="1"/>
              <a:t>tif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.tiff</a:t>
            </a:r>
          </a:p>
          <a:p>
            <a:pPr marL="0" indent="0">
              <a:buNone/>
            </a:pPr>
            <a:r>
              <a:rPr lang="en-US" sz="2200" dirty="0"/>
              <a:t>.jpg (+.</a:t>
            </a:r>
            <a:r>
              <a:rPr lang="en-US" sz="2200" dirty="0" err="1"/>
              <a:t>jgw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1900" i="1" dirty="0"/>
              <a:t>.</a:t>
            </a:r>
            <a:r>
              <a:rPr lang="en-US" sz="1900" i="1" dirty="0" err="1"/>
              <a:t>png</a:t>
            </a:r>
            <a:r>
              <a:rPr lang="en-US" sz="1900" i="1" dirty="0"/>
              <a:t>    .bmp     .pdf      </a:t>
            </a:r>
            <a:r>
              <a:rPr lang="en-US" sz="1900" i="1" dirty="0" err="1"/>
              <a:t>etc</a:t>
            </a:r>
            <a:endParaRPr lang="en-US" sz="1900" i="1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A1F9CA8-DD4E-87BF-C3D3-679C7FE04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2" r="102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211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AFBE3-6AD2-62AA-3589-3CA9E229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Airborne Laserscanning (LIDAR)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EF735B-13FF-74D6-3179-7211678BCE57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für </a:t>
            </a:r>
            <a:r>
              <a:rPr lang="en-US" dirty="0" err="1"/>
              <a:t>Waldkarten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hilfreich</a:t>
            </a: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ermöglicht</a:t>
            </a:r>
            <a:r>
              <a:rPr lang="en-US" dirty="0"/>
              <a:t> </a:t>
            </a:r>
            <a:r>
              <a:rPr lang="en-US" dirty="0" err="1"/>
              <a:t>Berechnung</a:t>
            </a:r>
            <a:r>
              <a:rPr lang="en-US" dirty="0"/>
              <a:t> von DGM &amp; DOM, </a:t>
            </a:r>
            <a:r>
              <a:rPr lang="en-US" dirty="0" err="1"/>
              <a:t>daraus</a:t>
            </a:r>
            <a:r>
              <a:rPr lang="en-US" dirty="0"/>
              <a:t> </a:t>
            </a:r>
            <a:r>
              <a:rPr lang="en-US" dirty="0" err="1"/>
              <a:t>Höhenlinien</a:t>
            </a:r>
            <a:r>
              <a:rPr lang="en-US" dirty="0"/>
              <a:t>, </a:t>
            </a:r>
            <a:r>
              <a:rPr lang="en-US" dirty="0" err="1"/>
              <a:t>Schummerung</a:t>
            </a:r>
            <a:r>
              <a:rPr lang="en-US" dirty="0"/>
              <a:t>, </a:t>
            </a:r>
            <a:r>
              <a:rPr lang="en-US" dirty="0" err="1"/>
              <a:t>Vegetationshöhen</a:t>
            </a:r>
            <a:endParaRPr lang="en-US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69E9E8B-F183-4551-AD97-2E5F3D063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84" y="2954780"/>
            <a:ext cx="11164824" cy="30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0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AFBE3-6AD2-62AA-3589-3CA9E229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5" y="2023110"/>
            <a:ext cx="281352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DGM &amp; DOM</a:t>
            </a:r>
            <a:br>
              <a:rPr lang="en-US" sz="2800" dirty="0"/>
            </a:br>
            <a:r>
              <a:rPr lang="en-US" sz="2800" i="1" dirty="0"/>
              <a:t>.</a:t>
            </a:r>
            <a:r>
              <a:rPr lang="en-US" sz="2800" i="1" dirty="0" err="1"/>
              <a:t>asc</a:t>
            </a:r>
            <a:r>
              <a:rPr lang="en-US" sz="2800" i="1" dirty="0"/>
              <a:t>  .</a:t>
            </a:r>
            <a:r>
              <a:rPr lang="en-US" sz="2800" i="1" dirty="0" err="1"/>
              <a:t>xyz</a:t>
            </a:r>
            <a:r>
              <a:rPr lang="en-US" sz="2800" i="1" dirty="0"/>
              <a:t> --&gt; .tiff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dirty="0" err="1"/>
              <a:t>Vegetationshöhen</a:t>
            </a:r>
            <a:br>
              <a:rPr lang="en-US" sz="2800" dirty="0"/>
            </a:br>
            <a:r>
              <a:rPr lang="en-US" sz="2800" i="1" dirty="0"/>
              <a:t>.tiff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3942019-BA86-3CF7-1F2F-2677623C2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8" r="35733" b="25452"/>
          <a:stretch/>
        </p:blipFill>
        <p:spPr>
          <a:xfrm>
            <a:off x="4102851" y="3688423"/>
            <a:ext cx="3703320" cy="212234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3D62870-BE13-CB50-41B6-8F996704F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03" r="24396"/>
          <a:stretch/>
        </p:blipFill>
        <p:spPr>
          <a:xfrm>
            <a:off x="4142694" y="1117605"/>
            <a:ext cx="3703320" cy="20554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0DD837A-BE46-DE39-9226-ED5F4CFC00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6" t="23443" r="25440"/>
          <a:stretch/>
        </p:blipFill>
        <p:spPr>
          <a:xfrm>
            <a:off x="7996383" y="3724090"/>
            <a:ext cx="3703320" cy="20510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966089D-8F07-1460-FE3A-2F4F28DEB9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29"/>
          <a:stretch/>
        </p:blipFill>
        <p:spPr>
          <a:xfrm>
            <a:off x="7996383" y="1137374"/>
            <a:ext cx="3703320" cy="19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BB9AD8-1375-C606-43AA-9947772A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54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EB650CF-8B1B-EBDA-5674-00949FF08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253" r="-2" b="728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AFBE3-6AD2-62AA-3589-3CA9E229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 Street Map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CCAE524-7BF4-CD2C-FD71-197392A43538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leicht</a:t>
            </a:r>
            <a:r>
              <a:rPr lang="en-US" sz="2000" dirty="0"/>
              <a:t> in OCAD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importieren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viele</a:t>
            </a:r>
            <a:r>
              <a:rPr lang="en-US" sz="2000" dirty="0"/>
              <a:t> </a:t>
            </a:r>
            <a:r>
              <a:rPr lang="en-US" sz="2000" dirty="0" err="1"/>
              <a:t>Objekte</a:t>
            </a:r>
            <a:r>
              <a:rPr lang="en-US" sz="2000" dirty="0"/>
              <a:t> für OL-</a:t>
            </a:r>
            <a:r>
              <a:rPr lang="en-US" sz="2000" dirty="0" err="1"/>
              <a:t>Karten</a:t>
            </a:r>
            <a:r>
              <a:rPr lang="en-US" sz="2000" dirty="0"/>
              <a:t> relevant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</a:t>
            </a:r>
            <a:r>
              <a:rPr lang="en-US" sz="2000" dirty="0" err="1"/>
              <a:t>viele</a:t>
            </a:r>
            <a:r>
              <a:rPr lang="en-US" sz="2000" dirty="0"/>
              <a:t> </a:t>
            </a:r>
            <a:r>
              <a:rPr lang="en-US" sz="2000" dirty="0" err="1"/>
              <a:t>Objekte</a:t>
            </a:r>
            <a:r>
              <a:rPr lang="en-US" sz="2000" dirty="0"/>
              <a:t> </a:t>
            </a:r>
            <a:r>
              <a:rPr lang="en-US" sz="2000" dirty="0" err="1"/>
              <a:t>aber</a:t>
            </a:r>
            <a:r>
              <a:rPr lang="en-US" sz="2000" dirty="0"/>
              <a:t>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uninteressant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große</a:t>
            </a:r>
            <a:r>
              <a:rPr lang="en-US" sz="2000" dirty="0"/>
              <a:t> </a:t>
            </a:r>
            <a:r>
              <a:rPr lang="en-US" sz="2000" dirty="0" err="1"/>
              <a:t>Spannweite</a:t>
            </a:r>
            <a:r>
              <a:rPr lang="en-US" sz="2000" dirty="0"/>
              <a:t> in </a:t>
            </a:r>
            <a:r>
              <a:rPr lang="en-US" sz="2000" dirty="0" err="1"/>
              <a:t>Qualität</a:t>
            </a:r>
            <a:r>
              <a:rPr lang="en-US" sz="2000" dirty="0"/>
              <a:t> &amp; </a:t>
            </a:r>
            <a:r>
              <a:rPr lang="en-US" sz="2000" dirty="0" err="1"/>
              <a:t>Detailgrad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Online-Export und Download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i="1" dirty="0"/>
              <a:t>.</a:t>
            </a:r>
            <a:r>
              <a:rPr lang="en-US" sz="2000" i="1" dirty="0" err="1"/>
              <a:t>osm</a:t>
            </a:r>
            <a:endParaRPr lang="en-US" sz="2000" i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838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780</Words>
  <Application>Microsoft Office PowerPoint</Application>
  <PresentationFormat>Breitbild</PresentationFormat>
  <Paragraphs>142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Verdana</vt:lpstr>
      <vt:lpstr>Wingdings</vt:lpstr>
      <vt:lpstr>Office</vt:lpstr>
      <vt:lpstr>OCAD Kurslizenz</vt:lpstr>
      <vt:lpstr>Einführung ins Kartenzeichnen</vt:lpstr>
      <vt:lpstr>Inhalte</vt:lpstr>
      <vt:lpstr>OCAD Basics</vt:lpstr>
      <vt:lpstr>Georeferenzierung</vt:lpstr>
      <vt:lpstr>Orthofoto /  Luftbild</vt:lpstr>
      <vt:lpstr>Airborne Laserscanning (LIDAR)</vt:lpstr>
      <vt:lpstr>DGM &amp; DOM .asc  .xyz --&gt; .tiff   Vegetationshöhen .tiff</vt:lpstr>
      <vt:lpstr>Open Street Map</vt:lpstr>
      <vt:lpstr>Mehrzweckkarte, Kataster, etc.</vt:lpstr>
      <vt:lpstr>Links zu Grundlagendaten</vt:lpstr>
      <vt:lpstr>Daten der Länder (LIDAR, OP)</vt:lpstr>
      <vt:lpstr>Praxisbeispiel</vt:lpstr>
      <vt:lpstr>Kartenaufnahme</vt:lpstr>
      <vt:lpstr>OCAD Sketch App</vt:lpstr>
      <vt:lpstr>PowerPoint-Präsentation</vt:lpstr>
      <vt:lpstr>Praxis</vt:lpstr>
      <vt:lpstr>Workflow DHM Import</vt:lpstr>
      <vt:lpstr>Workflow DHM Import 2</vt:lpstr>
      <vt:lpstr>Workflow Georeferenzierung</vt:lpstr>
      <vt:lpstr>Orthofoto, Kataster, OSM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Nicolas Kastner</dc:creator>
  <cp:lastModifiedBy>Nicolas Kastner</cp:lastModifiedBy>
  <cp:revision>48</cp:revision>
  <dcterms:created xsi:type="dcterms:W3CDTF">2023-11-25T10:47:25Z</dcterms:created>
  <dcterms:modified xsi:type="dcterms:W3CDTF">2025-10-25T11:00:51Z</dcterms:modified>
</cp:coreProperties>
</file>